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1"/>
  </p:notesMasterIdLst>
  <p:sldIdLst>
    <p:sldId id="282" r:id="rId5"/>
    <p:sldId id="283" r:id="rId6"/>
    <p:sldId id="271" r:id="rId7"/>
    <p:sldId id="272" r:id="rId8"/>
    <p:sldId id="265" r:id="rId9"/>
    <p:sldId id="273" r:id="rId10"/>
    <p:sldId id="260" r:id="rId11"/>
    <p:sldId id="259" r:id="rId12"/>
    <p:sldId id="274" r:id="rId13"/>
    <p:sldId id="276" r:id="rId14"/>
    <p:sldId id="284" r:id="rId15"/>
    <p:sldId id="262" r:id="rId16"/>
    <p:sldId id="286" r:id="rId17"/>
    <p:sldId id="261" r:id="rId18"/>
    <p:sldId id="266" r:id="rId19"/>
    <p:sldId id="263" r:id="rId2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683A8D-E1BF-935A-DAB9-63B765E37D5C}" name="Suematsu Yoshinori" initials="SY" userId="7ac31c86cb948fba" providerId="Windows Live"/>
  <p188:author id="{DC3AD8E0-E0A3-E91D-2AA8-B12ADD0D0573}" name="Naoki Kohara" initials="NK" userId="S::naoki.kohara@nao.ac.jp::cc518955-0186-4c81-b2f3-f41d3c96fa7f" providerId="AD"/>
  <p188:author id="{A4A2FCE6-5DF5-2CC7-D19A-DA647AD91724}" name="Toshihiro Tsuzuki" initials="TT" userId="S::toshihiro.tsuzuki@nao.ac.jp::ec53a1a5-a207-4b3a-bf9d-2f862bdae2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01" autoAdjust="0"/>
    <p:restoredTop sz="94660"/>
  </p:normalViewPr>
  <p:slideViewPr>
    <p:cSldViewPr snapToGrid="0">
      <p:cViewPr varScale="1">
        <p:scale>
          <a:sx n="109" d="100"/>
          <a:sy n="109" d="100"/>
        </p:scale>
        <p:origin x="186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E77B70-64E2-4AC7-9C36-8A29956D63EF}" type="doc">
      <dgm:prSet loTypeId="urn:microsoft.com/office/officeart/2005/8/layout/bProcess3" loCatId="process" qsTypeId="urn:microsoft.com/office/officeart/2005/8/quickstyle/simple2" qsCatId="simple" csTypeId="urn:microsoft.com/office/officeart/2005/8/colors/accent1_2" csCatId="accent1" phldr="1"/>
      <dgm:spPr/>
    </dgm:pt>
    <dgm:pt modelId="{B10D8782-EE35-4B8F-9C46-028F2BC2CB8C}">
      <dgm:prSet phldrT="[テキスト]" custT="1"/>
      <dgm:spPr/>
      <dgm:t>
        <a:bodyPr/>
        <a:lstStyle/>
        <a:p>
          <a:r>
            <a:rPr kumimoji="1" lang="ja-JP" altLang="en-US" sz="1600" b="1" dirty="0"/>
            <a:t>組立調整フロー</a:t>
          </a:r>
          <a:r>
            <a:rPr kumimoji="1" lang="en-US" altLang="ja-JP" sz="1600" b="1" dirty="0"/>
            <a:t>1</a:t>
          </a:r>
          <a:br>
            <a:rPr kumimoji="1" lang="en-US" altLang="ja-JP" sz="1600" b="1" dirty="0"/>
          </a:br>
          <a:r>
            <a:rPr kumimoji="1" lang="en-US" altLang="ja-JP" sz="1600" b="1" dirty="0"/>
            <a:t>(</a:t>
          </a:r>
          <a:r>
            <a:rPr kumimoji="1" lang="ja-JP" altLang="en-US" sz="1600" b="1" dirty="0"/>
            <a:t>やぐらの設置</a:t>
          </a:r>
          <a:r>
            <a:rPr kumimoji="1" lang="en-US" altLang="ja-JP" sz="1600" b="1" dirty="0"/>
            <a:t>)</a:t>
          </a:r>
          <a:endParaRPr kumimoji="1" lang="ja-JP" altLang="en-US" sz="1600" b="1" dirty="0"/>
        </a:p>
      </dgm:t>
    </dgm:pt>
    <dgm:pt modelId="{539DE829-8007-42B0-8B5B-85D0373CC5F6}" type="parTrans" cxnId="{277312E8-1097-4205-A5C6-8880572C21A2}">
      <dgm:prSet/>
      <dgm:spPr/>
      <dgm:t>
        <a:bodyPr/>
        <a:lstStyle/>
        <a:p>
          <a:endParaRPr kumimoji="1" lang="ja-JP" altLang="en-US" sz="3600"/>
        </a:p>
      </dgm:t>
    </dgm:pt>
    <dgm:pt modelId="{54998AD3-845D-486F-89E1-CE5B6E2197D7}" type="sibTrans" cxnId="{277312E8-1097-4205-A5C6-8880572C21A2}">
      <dgm:prSet custT="1"/>
      <dgm:spPr/>
      <dgm:t>
        <a:bodyPr/>
        <a:lstStyle/>
        <a:p>
          <a:endParaRPr kumimoji="1" lang="ja-JP" altLang="en-US" sz="1000"/>
        </a:p>
      </dgm:t>
    </dgm:pt>
    <dgm:pt modelId="{ACB7507D-0458-424C-8E72-7C49985867D5}">
      <dgm:prSet phldrT="[テキスト]" custT="1"/>
      <dgm:spPr/>
      <dgm:t>
        <a:bodyPr/>
        <a:lstStyle/>
        <a:p>
          <a:r>
            <a:rPr kumimoji="1" lang="ja-JP" altLang="en-US" sz="1600" b="1" dirty="0"/>
            <a:t>組立調整フロー</a:t>
          </a:r>
          <a:r>
            <a:rPr kumimoji="1" lang="en-US" altLang="ja-JP" sz="1600" b="1" dirty="0"/>
            <a:t>2</a:t>
          </a:r>
          <a:br>
            <a:rPr kumimoji="1" lang="en-US" altLang="ja-JP" sz="1600" b="1" dirty="0"/>
          </a:br>
          <a:r>
            <a:rPr kumimoji="1" lang="en-US" altLang="ja-JP" sz="1600" b="1" dirty="0"/>
            <a:t>(M1</a:t>
          </a:r>
          <a:r>
            <a:rPr kumimoji="1" lang="ja-JP" altLang="en-US" sz="1600" b="1" dirty="0"/>
            <a:t>設置調整</a:t>
          </a:r>
          <a:r>
            <a:rPr kumimoji="1" lang="en-US" altLang="ja-JP" sz="1600" b="1" dirty="0"/>
            <a:t>)</a:t>
          </a:r>
          <a:endParaRPr kumimoji="1" lang="ja-JP" altLang="en-US" sz="1600" b="1" dirty="0"/>
        </a:p>
      </dgm:t>
    </dgm:pt>
    <dgm:pt modelId="{633828FA-9635-46F6-9EDD-3C47E8334A3B}" type="parTrans" cxnId="{4EE2E92B-18A7-482E-B073-1A1455C764F3}">
      <dgm:prSet/>
      <dgm:spPr/>
      <dgm:t>
        <a:bodyPr/>
        <a:lstStyle/>
        <a:p>
          <a:endParaRPr kumimoji="1" lang="ja-JP" altLang="en-US" sz="3600"/>
        </a:p>
      </dgm:t>
    </dgm:pt>
    <dgm:pt modelId="{139905FD-1317-4C06-ACCD-6E4C16CE43C4}" type="sibTrans" cxnId="{4EE2E92B-18A7-482E-B073-1A1455C764F3}">
      <dgm:prSet custT="1"/>
      <dgm:spPr/>
      <dgm:t>
        <a:bodyPr/>
        <a:lstStyle/>
        <a:p>
          <a:endParaRPr kumimoji="1" lang="ja-JP" altLang="en-US" sz="1000"/>
        </a:p>
      </dgm:t>
    </dgm:pt>
    <dgm:pt modelId="{98CB6928-5CAC-4CEB-BD26-4FD6942FC1F1}">
      <dgm:prSet phldrT="[テキスト]" custT="1"/>
      <dgm:spPr/>
      <dgm:t>
        <a:bodyPr/>
        <a:lstStyle/>
        <a:p>
          <a:r>
            <a:rPr kumimoji="1" lang="ja-JP" altLang="en-US" sz="1600" b="1" dirty="0"/>
            <a:t>組立調整フロー</a:t>
          </a:r>
          <a:r>
            <a:rPr kumimoji="1" lang="en-US" altLang="ja-JP" sz="1600" b="1" dirty="0"/>
            <a:t>3</a:t>
          </a:r>
          <a:br>
            <a:rPr kumimoji="1" lang="en-US" altLang="ja-JP" sz="1600" b="1" dirty="0"/>
          </a:br>
          <a:r>
            <a:rPr kumimoji="1" lang="en-US" altLang="ja-JP" sz="1600" b="1" dirty="0"/>
            <a:t>(M2</a:t>
          </a:r>
          <a:r>
            <a:rPr kumimoji="1" lang="ja-JP" altLang="en-US" sz="1600" b="1" dirty="0"/>
            <a:t>設置調整</a:t>
          </a:r>
          <a:r>
            <a:rPr kumimoji="1" lang="en-US" altLang="ja-JP" sz="1600" b="1" dirty="0"/>
            <a:t>)</a:t>
          </a:r>
          <a:endParaRPr kumimoji="1" lang="ja-JP" altLang="en-US" sz="1600" b="1" dirty="0"/>
        </a:p>
      </dgm:t>
    </dgm:pt>
    <dgm:pt modelId="{A9CF74A0-CC5F-4788-8693-71AD04925DE2}" type="parTrans" cxnId="{EC231A04-9740-4306-BAAB-FCBA14146910}">
      <dgm:prSet/>
      <dgm:spPr/>
      <dgm:t>
        <a:bodyPr/>
        <a:lstStyle/>
        <a:p>
          <a:endParaRPr kumimoji="1" lang="ja-JP" altLang="en-US" sz="3600"/>
        </a:p>
      </dgm:t>
    </dgm:pt>
    <dgm:pt modelId="{698311F4-9710-43EF-B3EB-05AF8DD40227}" type="sibTrans" cxnId="{EC231A04-9740-4306-BAAB-FCBA14146910}">
      <dgm:prSet custT="1"/>
      <dgm:spPr/>
      <dgm:t>
        <a:bodyPr/>
        <a:lstStyle/>
        <a:p>
          <a:endParaRPr kumimoji="1" lang="ja-JP" altLang="en-US" sz="1000"/>
        </a:p>
      </dgm:t>
    </dgm:pt>
    <dgm:pt modelId="{531944D9-295A-4DF3-8A1E-D6A1C8E4B0DC}">
      <dgm:prSet phldrT="[テキスト]" custT="1"/>
      <dgm:spPr/>
      <dgm:t>
        <a:bodyPr/>
        <a:lstStyle/>
        <a:p>
          <a:r>
            <a:rPr kumimoji="1" lang="ja-JP" altLang="en-US" sz="1600" b="1" dirty="0"/>
            <a:t>組立調整フロー</a:t>
          </a:r>
          <a:r>
            <a:rPr kumimoji="1" lang="en-US" altLang="ja-JP" sz="1600" b="1" dirty="0"/>
            <a:t>4</a:t>
          </a:r>
          <a:br>
            <a:rPr kumimoji="1" lang="en-US" altLang="ja-JP" sz="1600" b="1" dirty="0"/>
          </a:br>
          <a:r>
            <a:rPr kumimoji="1" lang="en-US" altLang="ja-JP" sz="1600" b="1" dirty="0"/>
            <a:t>(</a:t>
          </a:r>
          <a:r>
            <a:rPr kumimoji="1" lang="en-US" altLang="ja-JP" sz="1200" b="1" dirty="0"/>
            <a:t>M3,M4,M5</a:t>
          </a:r>
          <a:r>
            <a:rPr kumimoji="1" lang="ja-JP" altLang="en-US" sz="1200" b="1" dirty="0"/>
            <a:t>設置調整</a:t>
          </a:r>
          <a:r>
            <a:rPr kumimoji="1" lang="en-US" altLang="ja-JP" sz="1200" b="1" dirty="0"/>
            <a:t>)</a:t>
          </a:r>
          <a:endParaRPr kumimoji="1" lang="ja-JP" altLang="en-US" sz="1600" b="1" dirty="0"/>
        </a:p>
      </dgm:t>
    </dgm:pt>
    <dgm:pt modelId="{051C65A5-F94F-4059-9E84-D845F17113C3}" type="parTrans" cxnId="{FD4C5C64-0C1A-4CCF-9CAB-264387F5E493}">
      <dgm:prSet/>
      <dgm:spPr/>
      <dgm:t>
        <a:bodyPr/>
        <a:lstStyle/>
        <a:p>
          <a:endParaRPr kumimoji="1" lang="ja-JP" altLang="en-US" sz="3600"/>
        </a:p>
      </dgm:t>
    </dgm:pt>
    <dgm:pt modelId="{287FD1EF-0147-4798-AE0D-1902CEBFDDE6}" type="sibTrans" cxnId="{FD4C5C64-0C1A-4CCF-9CAB-264387F5E493}">
      <dgm:prSet custT="1"/>
      <dgm:spPr/>
      <dgm:t>
        <a:bodyPr/>
        <a:lstStyle/>
        <a:p>
          <a:endParaRPr kumimoji="1" lang="ja-JP" altLang="en-US" sz="1000"/>
        </a:p>
      </dgm:t>
    </dgm:pt>
    <dgm:pt modelId="{EAF1CC8F-B02D-43FF-AF21-B0641801B75F}">
      <dgm:prSet phldrT="[テキスト]" custT="1"/>
      <dgm:spPr/>
      <dgm:t>
        <a:bodyPr/>
        <a:lstStyle/>
        <a:p>
          <a:r>
            <a:rPr kumimoji="1" lang="ja-JP" altLang="en-US" sz="1600" b="1" dirty="0"/>
            <a:t>組立調整フロー</a:t>
          </a:r>
          <a:r>
            <a:rPr kumimoji="1" lang="en-US" altLang="ja-JP" sz="1600" b="1" dirty="0"/>
            <a:t>5</a:t>
          </a:r>
          <a:br>
            <a:rPr kumimoji="1" lang="en-US" altLang="ja-JP" sz="1600" b="1" dirty="0"/>
          </a:br>
          <a:r>
            <a:rPr kumimoji="1" lang="en-US" altLang="ja-JP" sz="1600" b="1" dirty="0"/>
            <a:t>(</a:t>
          </a:r>
          <a:r>
            <a:rPr lang="ja-JP" altLang="en-US" sz="1600" b="1" dirty="0">
              <a:latin typeface="+mj-ea"/>
            </a:rPr>
            <a:t>望遠鏡光学系全体調整</a:t>
          </a:r>
          <a:r>
            <a:rPr kumimoji="1" lang="en-US" altLang="ja-JP" sz="1600" b="1" dirty="0"/>
            <a:t>)</a:t>
          </a:r>
          <a:endParaRPr kumimoji="1" lang="ja-JP" altLang="en-US" sz="1600" b="1" dirty="0"/>
        </a:p>
      </dgm:t>
    </dgm:pt>
    <dgm:pt modelId="{26C9C08B-1B2D-4E0F-8CC7-963E780F8276}" type="parTrans" cxnId="{D06FB986-70AB-4985-877A-160C48139BB1}">
      <dgm:prSet/>
      <dgm:spPr/>
      <dgm:t>
        <a:bodyPr/>
        <a:lstStyle/>
        <a:p>
          <a:endParaRPr kumimoji="1" lang="ja-JP" altLang="en-US" sz="3600"/>
        </a:p>
      </dgm:t>
    </dgm:pt>
    <dgm:pt modelId="{9D0BB338-DC57-45A3-8E4E-7AC6A8176F11}" type="sibTrans" cxnId="{D06FB986-70AB-4985-877A-160C48139BB1}">
      <dgm:prSet custT="1"/>
      <dgm:spPr/>
      <dgm:t>
        <a:bodyPr/>
        <a:lstStyle/>
        <a:p>
          <a:endParaRPr kumimoji="1" lang="ja-JP" altLang="en-US" sz="1000"/>
        </a:p>
      </dgm:t>
    </dgm:pt>
    <dgm:pt modelId="{18E54620-E03D-4E8A-B5D4-84CF1C2A2BBB}">
      <dgm:prSet phldrT="[テキスト]" custT="1"/>
      <dgm:spPr/>
      <dgm:t>
        <a:bodyPr/>
        <a:lstStyle/>
        <a:p>
          <a:r>
            <a:rPr kumimoji="1" lang="ja-JP" altLang="en-US" sz="1600" b="1" dirty="0"/>
            <a:t>組立調整フロー</a:t>
          </a:r>
          <a:r>
            <a:rPr kumimoji="1" lang="en-US" altLang="ja-JP" sz="1600" b="1" dirty="0"/>
            <a:t>6</a:t>
          </a:r>
          <a:br>
            <a:rPr kumimoji="1" lang="en-US" altLang="ja-JP" sz="1600" b="1" dirty="0"/>
          </a:br>
          <a:r>
            <a:rPr kumimoji="1" lang="en-US" altLang="ja-JP" sz="1600" b="1" dirty="0"/>
            <a:t>(</a:t>
          </a:r>
          <a:r>
            <a:rPr lang="ja-JP" altLang="en-US" sz="1600" b="1" dirty="0">
              <a:latin typeface="+mj-ea"/>
            </a:rPr>
            <a:t>検出器ボックスの組み込み</a:t>
          </a:r>
          <a:r>
            <a:rPr kumimoji="1" lang="en-US" altLang="ja-JP" sz="1600" b="1" dirty="0"/>
            <a:t>)</a:t>
          </a:r>
          <a:endParaRPr kumimoji="1" lang="ja-JP" altLang="en-US" sz="1600" b="1" dirty="0"/>
        </a:p>
      </dgm:t>
    </dgm:pt>
    <dgm:pt modelId="{53D97D84-CA2F-421D-ACB2-BA67060B0EB2}" type="parTrans" cxnId="{7DEA4ABC-CE70-4F23-A622-C2F491B4BFB6}">
      <dgm:prSet/>
      <dgm:spPr/>
      <dgm:t>
        <a:bodyPr/>
        <a:lstStyle/>
        <a:p>
          <a:endParaRPr kumimoji="1" lang="ja-JP" altLang="en-US" sz="3600"/>
        </a:p>
      </dgm:t>
    </dgm:pt>
    <dgm:pt modelId="{622A5174-0F52-415F-AE1B-4C9A254BCEF9}" type="sibTrans" cxnId="{7DEA4ABC-CE70-4F23-A622-C2F491B4BFB6}">
      <dgm:prSet/>
      <dgm:spPr/>
      <dgm:t>
        <a:bodyPr/>
        <a:lstStyle/>
        <a:p>
          <a:endParaRPr kumimoji="1" lang="ja-JP" altLang="en-US" sz="3600"/>
        </a:p>
      </dgm:t>
    </dgm:pt>
    <dgm:pt modelId="{8B19EC46-5C14-42C6-8BA9-A7FF1979DC5F}" type="pres">
      <dgm:prSet presAssocID="{16E77B70-64E2-4AC7-9C36-8A29956D63EF}" presName="Name0" presStyleCnt="0">
        <dgm:presLayoutVars>
          <dgm:dir/>
          <dgm:resizeHandles val="exact"/>
        </dgm:presLayoutVars>
      </dgm:prSet>
      <dgm:spPr/>
    </dgm:pt>
    <dgm:pt modelId="{6CC3E040-F709-4816-AED1-1BC35E251792}" type="pres">
      <dgm:prSet presAssocID="{B10D8782-EE35-4B8F-9C46-028F2BC2CB8C}" presName="node" presStyleLbl="node1" presStyleIdx="0" presStyleCnt="6">
        <dgm:presLayoutVars>
          <dgm:bulletEnabled val="1"/>
        </dgm:presLayoutVars>
      </dgm:prSet>
      <dgm:spPr/>
    </dgm:pt>
    <dgm:pt modelId="{B7CC3DE0-C200-4581-BB98-969468816150}" type="pres">
      <dgm:prSet presAssocID="{54998AD3-845D-486F-89E1-CE5B6E2197D7}" presName="sibTrans" presStyleLbl="sibTrans1D1" presStyleIdx="0" presStyleCnt="5"/>
      <dgm:spPr/>
    </dgm:pt>
    <dgm:pt modelId="{25DD412B-635B-43D3-B03D-688F4F63F16B}" type="pres">
      <dgm:prSet presAssocID="{54998AD3-845D-486F-89E1-CE5B6E2197D7}" presName="connectorText" presStyleLbl="sibTrans1D1" presStyleIdx="0" presStyleCnt="5"/>
      <dgm:spPr/>
    </dgm:pt>
    <dgm:pt modelId="{68C3EF0A-7DA1-4B53-A608-7D39BAE997DC}" type="pres">
      <dgm:prSet presAssocID="{ACB7507D-0458-424C-8E72-7C49985867D5}" presName="node" presStyleLbl="node1" presStyleIdx="1" presStyleCnt="6">
        <dgm:presLayoutVars>
          <dgm:bulletEnabled val="1"/>
        </dgm:presLayoutVars>
      </dgm:prSet>
      <dgm:spPr/>
    </dgm:pt>
    <dgm:pt modelId="{7E62FA97-2F73-4414-AF49-7C057F7455CD}" type="pres">
      <dgm:prSet presAssocID="{139905FD-1317-4C06-ACCD-6E4C16CE43C4}" presName="sibTrans" presStyleLbl="sibTrans1D1" presStyleIdx="1" presStyleCnt="5"/>
      <dgm:spPr/>
    </dgm:pt>
    <dgm:pt modelId="{BB16B0B5-FAAD-4FBB-BB14-E6D45A8B2CA3}" type="pres">
      <dgm:prSet presAssocID="{139905FD-1317-4C06-ACCD-6E4C16CE43C4}" presName="connectorText" presStyleLbl="sibTrans1D1" presStyleIdx="1" presStyleCnt="5"/>
      <dgm:spPr/>
    </dgm:pt>
    <dgm:pt modelId="{07BBFBB4-85A3-48EB-B6E9-3AE874F8CA74}" type="pres">
      <dgm:prSet presAssocID="{98CB6928-5CAC-4CEB-BD26-4FD6942FC1F1}" presName="node" presStyleLbl="node1" presStyleIdx="2" presStyleCnt="6">
        <dgm:presLayoutVars>
          <dgm:bulletEnabled val="1"/>
        </dgm:presLayoutVars>
      </dgm:prSet>
      <dgm:spPr/>
    </dgm:pt>
    <dgm:pt modelId="{DBA78780-F888-4039-861C-B97879BC2C7E}" type="pres">
      <dgm:prSet presAssocID="{698311F4-9710-43EF-B3EB-05AF8DD40227}" presName="sibTrans" presStyleLbl="sibTrans1D1" presStyleIdx="2" presStyleCnt="5"/>
      <dgm:spPr/>
    </dgm:pt>
    <dgm:pt modelId="{00DAAA78-815B-4313-89DB-2819D8A236C1}" type="pres">
      <dgm:prSet presAssocID="{698311F4-9710-43EF-B3EB-05AF8DD40227}" presName="connectorText" presStyleLbl="sibTrans1D1" presStyleIdx="2" presStyleCnt="5"/>
      <dgm:spPr/>
    </dgm:pt>
    <dgm:pt modelId="{94879419-A409-4F8C-8298-5EAA996A8A8B}" type="pres">
      <dgm:prSet presAssocID="{531944D9-295A-4DF3-8A1E-D6A1C8E4B0DC}" presName="node" presStyleLbl="node1" presStyleIdx="3" presStyleCnt="6">
        <dgm:presLayoutVars>
          <dgm:bulletEnabled val="1"/>
        </dgm:presLayoutVars>
      </dgm:prSet>
      <dgm:spPr/>
    </dgm:pt>
    <dgm:pt modelId="{FA9334ED-8A59-4017-A004-513DD5D9529D}" type="pres">
      <dgm:prSet presAssocID="{287FD1EF-0147-4798-AE0D-1902CEBFDDE6}" presName="sibTrans" presStyleLbl="sibTrans1D1" presStyleIdx="3" presStyleCnt="5"/>
      <dgm:spPr/>
    </dgm:pt>
    <dgm:pt modelId="{5BD270A1-85C0-4D08-9C4F-E1592E2BF420}" type="pres">
      <dgm:prSet presAssocID="{287FD1EF-0147-4798-AE0D-1902CEBFDDE6}" presName="connectorText" presStyleLbl="sibTrans1D1" presStyleIdx="3" presStyleCnt="5"/>
      <dgm:spPr/>
    </dgm:pt>
    <dgm:pt modelId="{A9D59CE8-D648-46F0-A044-54A15CDAB9BC}" type="pres">
      <dgm:prSet presAssocID="{EAF1CC8F-B02D-43FF-AF21-B0641801B75F}" presName="node" presStyleLbl="node1" presStyleIdx="4" presStyleCnt="6">
        <dgm:presLayoutVars>
          <dgm:bulletEnabled val="1"/>
        </dgm:presLayoutVars>
      </dgm:prSet>
      <dgm:spPr/>
    </dgm:pt>
    <dgm:pt modelId="{C37CB541-6375-444D-84EE-6FF5BFD86748}" type="pres">
      <dgm:prSet presAssocID="{9D0BB338-DC57-45A3-8E4E-7AC6A8176F11}" presName="sibTrans" presStyleLbl="sibTrans1D1" presStyleIdx="4" presStyleCnt="5"/>
      <dgm:spPr/>
    </dgm:pt>
    <dgm:pt modelId="{D94C4425-14D0-4121-8815-EF36D161ED46}" type="pres">
      <dgm:prSet presAssocID="{9D0BB338-DC57-45A3-8E4E-7AC6A8176F11}" presName="connectorText" presStyleLbl="sibTrans1D1" presStyleIdx="4" presStyleCnt="5"/>
      <dgm:spPr/>
    </dgm:pt>
    <dgm:pt modelId="{FF424651-00C2-45CD-A207-0C3A75377D2F}" type="pres">
      <dgm:prSet presAssocID="{18E54620-E03D-4E8A-B5D4-84CF1C2A2BBB}" presName="node" presStyleLbl="node1" presStyleIdx="5" presStyleCnt="6">
        <dgm:presLayoutVars>
          <dgm:bulletEnabled val="1"/>
        </dgm:presLayoutVars>
      </dgm:prSet>
      <dgm:spPr/>
    </dgm:pt>
  </dgm:ptLst>
  <dgm:cxnLst>
    <dgm:cxn modelId="{EC231A04-9740-4306-BAAB-FCBA14146910}" srcId="{16E77B70-64E2-4AC7-9C36-8A29956D63EF}" destId="{98CB6928-5CAC-4CEB-BD26-4FD6942FC1F1}" srcOrd="2" destOrd="0" parTransId="{A9CF74A0-CC5F-4788-8693-71AD04925DE2}" sibTransId="{698311F4-9710-43EF-B3EB-05AF8DD40227}"/>
    <dgm:cxn modelId="{F016DD0A-2858-483D-A42A-705E85DC0038}" type="presOf" srcId="{139905FD-1317-4C06-ACCD-6E4C16CE43C4}" destId="{BB16B0B5-FAAD-4FBB-BB14-E6D45A8B2CA3}" srcOrd="1" destOrd="0" presId="urn:microsoft.com/office/officeart/2005/8/layout/bProcess3"/>
    <dgm:cxn modelId="{4EE2E92B-18A7-482E-B073-1A1455C764F3}" srcId="{16E77B70-64E2-4AC7-9C36-8A29956D63EF}" destId="{ACB7507D-0458-424C-8E72-7C49985867D5}" srcOrd="1" destOrd="0" parTransId="{633828FA-9635-46F6-9EDD-3C47E8334A3B}" sibTransId="{139905FD-1317-4C06-ACCD-6E4C16CE43C4}"/>
    <dgm:cxn modelId="{8B977B2F-D488-49DF-A1C7-E8ADAB0F65C0}" type="presOf" srcId="{ACB7507D-0458-424C-8E72-7C49985867D5}" destId="{68C3EF0A-7DA1-4B53-A608-7D39BAE997DC}" srcOrd="0" destOrd="0" presId="urn:microsoft.com/office/officeart/2005/8/layout/bProcess3"/>
    <dgm:cxn modelId="{20FB0433-188C-44B1-9C1A-D9E96A35B027}" type="presOf" srcId="{18E54620-E03D-4E8A-B5D4-84CF1C2A2BBB}" destId="{FF424651-00C2-45CD-A207-0C3A75377D2F}" srcOrd="0" destOrd="0" presId="urn:microsoft.com/office/officeart/2005/8/layout/bProcess3"/>
    <dgm:cxn modelId="{710CD835-0B63-4C3E-AC43-AA43FDFC3C9A}" type="presOf" srcId="{54998AD3-845D-486F-89E1-CE5B6E2197D7}" destId="{25DD412B-635B-43D3-B03D-688F4F63F16B}" srcOrd="1" destOrd="0" presId="urn:microsoft.com/office/officeart/2005/8/layout/bProcess3"/>
    <dgm:cxn modelId="{7725023F-ACC2-4057-B4E8-365332C2D7DB}" type="presOf" srcId="{16E77B70-64E2-4AC7-9C36-8A29956D63EF}" destId="{8B19EC46-5C14-42C6-8BA9-A7FF1979DC5F}" srcOrd="0" destOrd="0" presId="urn:microsoft.com/office/officeart/2005/8/layout/bProcess3"/>
    <dgm:cxn modelId="{7D73D65F-5B76-4CE4-BB09-E719D215B0B1}" type="presOf" srcId="{9D0BB338-DC57-45A3-8E4E-7AC6A8176F11}" destId="{C37CB541-6375-444D-84EE-6FF5BFD86748}" srcOrd="0" destOrd="0" presId="urn:microsoft.com/office/officeart/2005/8/layout/bProcess3"/>
    <dgm:cxn modelId="{64A1BA60-1906-4BDD-A175-3FA5B2E25142}" type="presOf" srcId="{EAF1CC8F-B02D-43FF-AF21-B0641801B75F}" destId="{A9D59CE8-D648-46F0-A044-54A15CDAB9BC}" srcOrd="0" destOrd="0" presId="urn:microsoft.com/office/officeart/2005/8/layout/bProcess3"/>
    <dgm:cxn modelId="{FD4C5C64-0C1A-4CCF-9CAB-264387F5E493}" srcId="{16E77B70-64E2-4AC7-9C36-8A29956D63EF}" destId="{531944D9-295A-4DF3-8A1E-D6A1C8E4B0DC}" srcOrd="3" destOrd="0" parTransId="{051C65A5-F94F-4059-9E84-D845F17113C3}" sibTransId="{287FD1EF-0147-4798-AE0D-1902CEBFDDE6}"/>
    <dgm:cxn modelId="{73EA524B-819B-48A9-8D61-F04E36DAA3F2}" type="presOf" srcId="{9D0BB338-DC57-45A3-8E4E-7AC6A8176F11}" destId="{D94C4425-14D0-4121-8815-EF36D161ED46}" srcOrd="1" destOrd="0" presId="urn:microsoft.com/office/officeart/2005/8/layout/bProcess3"/>
    <dgm:cxn modelId="{C61C8A4C-7E46-4C31-B3AA-897C7DEB5068}" type="presOf" srcId="{287FD1EF-0147-4798-AE0D-1902CEBFDDE6}" destId="{5BD270A1-85C0-4D08-9C4F-E1592E2BF420}" srcOrd="1" destOrd="0" presId="urn:microsoft.com/office/officeart/2005/8/layout/bProcess3"/>
    <dgm:cxn modelId="{8ECA3A50-EB50-479C-94CA-40EAE5C8100D}" type="presOf" srcId="{698311F4-9710-43EF-B3EB-05AF8DD40227}" destId="{00DAAA78-815B-4313-89DB-2819D8A236C1}" srcOrd="1" destOrd="0" presId="urn:microsoft.com/office/officeart/2005/8/layout/bProcess3"/>
    <dgm:cxn modelId="{A2692E7E-F122-4E30-9797-0DE28E57A5FD}" type="presOf" srcId="{98CB6928-5CAC-4CEB-BD26-4FD6942FC1F1}" destId="{07BBFBB4-85A3-48EB-B6E9-3AE874F8CA74}" srcOrd="0" destOrd="0" presId="urn:microsoft.com/office/officeart/2005/8/layout/bProcess3"/>
    <dgm:cxn modelId="{D06FB986-70AB-4985-877A-160C48139BB1}" srcId="{16E77B70-64E2-4AC7-9C36-8A29956D63EF}" destId="{EAF1CC8F-B02D-43FF-AF21-B0641801B75F}" srcOrd="4" destOrd="0" parTransId="{26C9C08B-1B2D-4E0F-8CC7-963E780F8276}" sibTransId="{9D0BB338-DC57-45A3-8E4E-7AC6A8176F11}"/>
    <dgm:cxn modelId="{AC86A789-9F1A-43A7-B05B-62B5025E6BF0}" type="presOf" srcId="{698311F4-9710-43EF-B3EB-05AF8DD40227}" destId="{DBA78780-F888-4039-861C-B97879BC2C7E}" srcOrd="0" destOrd="0" presId="urn:microsoft.com/office/officeart/2005/8/layout/bProcess3"/>
    <dgm:cxn modelId="{61056EAF-81FB-4843-A989-C4D45AC9CF62}" type="presOf" srcId="{B10D8782-EE35-4B8F-9C46-028F2BC2CB8C}" destId="{6CC3E040-F709-4816-AED1-1BC35E251792}" srcOrd="0" destOrd="0" presId="urn:microsoft.com/office/officeart/2005/8/layout/bProcess3"/>
    <dgm:cxn modelId="{3B4B41B4-DF31-4CCC-840C-5F24DCF1D98F}" type="presOf" srcId="{531944D9-295A-4DF3-8A1E-D6A1C8E4B0DC}" destId="{94879419-A409-4F8C-8298-5EAA996A8A8B}" srcOrd="0" destOrd="0" presId="urn:microsoft.com/office/officeart/2005/8/layout/bProcess3"/>
    <dgm:cxn modelId="{B00270B6-EB15-4806-BD0D-B452C3EEB495}" type="presOf" srcId="{287FD1EF-0147-4798-AE0D-1902CEBFDDE6}" destId="{FA9334ED-8A59-4017-A004-513DD5D9529D}" srcOrd="0" destOrd="0" presId="urn:microsoft.com/office/officeart/2005/8/layout/bProcess3"/>
    <dgm:cxn modelId="{C052ECB8-6535-4C02-98EF-018B9AACAB67}" type="presOf" srcId="{139905FD-1317-4C06-ACCD-6E4C16CE43C4}" destId="{7E62FA97-2F73-4414-AF49-7C057F7455CD}" srcOrd="0" destOrd="0" presId="urn:microsoft.com/office/officeart/2005/8/layout/bProcess3"/>
    <dgm:cxn modelId="{7DEA4ABC-CE70-4F23-A622-C2F491B4BFB6}" srcId="{16E77B70-64E2-4AC7-9C36-8A29956D63EF}" destId="{18E54620-E03D-4E8A-B5D4-84CF1C2A2BBB}" srcOrd="5" destOrd="0" parTransId="{53D97D84-CA2F-421D-ACB2-BA67060B0EB2}" sibTransId="{622A5174-0F52-415F-AE1B-4C9A254BCEF9}"/>
    <dgm:cxn modelId="{277312E8-1097-4205-A5C6-8880572C21A2}" srcId="{16E77B70-64E2-4AC7-9C36-8A29956D63EF}" destId="{B10D8782-EE35-4B8F-9C46-028F2BC2CB8C}" srcOrd="0" destOrd="0" parTransId="{539DE829-8007-42B0-8B5B-85D0373CC5F6}" sibTransId="{54998AD3-845D-486F-89E1-CE5B6E2197D7}"/>
    <dgm:cxn modelId="{B43790F8-8184-400A-A443-6B070503F3BE}" type="presOf" srcId="{54998AD3-845D-486F-89E1-CE5B6E2197D7}" destId="{B7CC3DE0-C200-4581-BB98-969468816150}" srcOrd="0" destOrd="0" presId="urn:microsoft.com/office/officeart/2005/8/layout/bProcess3"/>
    <dgm:cxn modelId="{59ACAE8F-D450-438F-BD99-FFD5FA74E4C4}" type="presParOf" srcId="{8B19EC46-5C14-42C6-8BA9-A7FF1979DC5F}" destId="{6CC3E040-F709-4816-AED1-1BC35E251792}" srcOrd="0" destOrd="0" presId="urn:microsoft.com/office/officeart/2005/8/layout/bProcess3"/>
    <dgm:cxn modelId="{664B2BC8-562E-4C99-8F7B-A87975133A3B}" type="presParOf" srcId="{8B19EC46-5C14-42C6-8BA9-A7FF1979DC5F}" destId="{B7CC3DE0-C200-4581-BB98-969468816150}" srcOrd="1" destOrd="0" presId="urn:microsoft.com/office/officeart/2005/8/layout/bProcess3"/>
    <dgm:cxn modelId="{C83C719A-648A-4EB2-AE85-B06B1013F987}" type="presParOf" srcId="{B7CC3DE0-C200-4581-BB98-969468816150}" destId="{25DD412B-635B-43D3-B03D-688F4F63F16B}" srcOrd="0" destOrd="0" presId="urn:microsoft.com/office/officeart/2005/8/layout/bProcess3"/>
    <dgm:cxn modelId="{5C94D0C9-04BF-43C6-A4FC-B64E5EBCD799}" type="presParOf" srcId="{8B19EC46-5C14-42C6-8BA9-A7FF1979DC5F}" destId="{68C3EF0A-7DA1-4B53-A608-7D39BAE997DC}" srcOrd="2" destOrd="0" presId="urn:microsoft.com/office/officeart/2005/8/layout/bProcess3"/>
    <dgm:cxn modelId="{B02698E1-150B-443A-9C4F-7CD8DDDC2894}" type="presParOf" srcId="{8B19EC46-5C14-42C6-8BA9-A7FF1979DC5F}" destId="{7E62FA97-2F73-4414-AF49-7C057F7455CD}" srcOrd="3" destOrd="0" presId="urn:microsoft.com/office/officeart/2005/8/layout/bProcess3"/>
    <dgm:cxn modelId="{10507483-CBCB-4019-9BF9-2E9CCAA8BBA8}" type="presParOf" srcId="{7E62FA97-2F73-4414-AF49-7C057F7455CD}" destId="{BB16B0B5-FAAD-4FBB-BB14-E6D45A8B2CA3}" srcOrd="0" destOrd="0" presId="urn:microsoft.com/office/officeart/2005/8/layout/bProcess3"/>
    <dgm:cxn modelId="{E9F22FC8-DFCD-45E4-8022-A79C699A5A0C}" type="presParOf" srcId="{8B19EC46-5C14-42C6-8BA9-A7FF1979DC5F}" destId="{07BBFBB4-85A3-48EB-B6E9-3AE874F8CA74}" srcOrd="4" destOrd="0" presId="urn:microsoft.com/office/officeart/2005/8/layout/bProcess3"/>
    <dgm:cxn modelId="{FDAB807C-72FE-422F-AAFB-CDDF8197668A}" type="presParOf" srcId="{8B19EC46-5C14-42C6-8BA9-A7FF1979DC5F}" destId="{DBA78780-F888-4039-861C-B97879BC2C7E}" srcOrd="5" destOrd="0" presId="urn:microsoft.com/office/officeart/2005/8/layout/bProcess3"/>
    <dgm:cxn modelId="{958D1195-31E3-4377-BD97-AB7074A62612}" type="presParOf" srcId="{DBA78780-F888-4039-861C-B97879BC2C7E}" destId="{00DAAA78-815B-4313-89DB-2819D8A236C1}" srcOrd="0" destOrd="0" presId="urn:microsoft.com/office/officeart/2005/8/layout/bProcess3"/>
    <dgm:cxn modelId="{3419AB7C-207F-4337-9798-A255BF542B0E}" type="presParOf" srcId="{8B19EC46-5C14-42C6-8BA9-A7FF1979DC5F}" destId="{94879419-A409-4F8C-8298-5EAA996A8A8B}" srcOrd="6" destOrd="0" presId="urn:microsoft.com/office/officeart/2005/8/layout/bProcess3"/>
    <dgm:cxn modelId="{4953CC50-4E88-4D67-AB04-90591DA24B07}" type="presParOf" srcId="{8B19EC46-5C14-42C6-8BA9-A7FF1979DC5F}" destId="{FA9334ED-8A59-4017-A004-513DD5D9529D}" srcOrd="7" destOrd="0" presId="urn:microsoft.com/office/officeart/2005/8/layout/bProcess3"/>
    <dgm:cxn modelId="{802D53C3-9FBE-4F56-B5EB-AB0902696223}" type="presParOf" srcId="{FA9334ED-8A59-4017-A004-513DD5D9529D}" destId="{5BD270A1-85C0-4D08-9C4F-E1592E2BF420}" srcOrd="0" destOrd="0" presId="urn:microsoft.com/office/officeart/2005/8/layout/bProcess3"/>
    <dgm:cxn modelId="{89D8947D-8C6C-4BAD-B0FC-B020D01EDD83}" type="presParOf" srcId="{8B19EC46-5C14-42C6-8BA9-A7FF1979DC5F}" destId="{A9D59CE8-D648-46F0-A044-54A15CDAB9BC}" srcOrd="8" destOrd="0" presId="urn:microsoft.com/office/officeart/2005/8/layout/bProcess3"/>
    <dgm:cxn modelId="{A88C43DE-7981-47E4-9517-DCDC6F829ECE}" type="presParOf" srcId="{8B19EC46-5C14-42C6-8BA9-A7FF1979DC5F}" destId="{C37CB541-6375-444D-84EE-6FF5BFD86748}" srcOrd="9" destOrd="0" presId="urn:microsoft.com/office/officeart/2005/8/layout/bProcess3"/>
    <dgm:cxn modelId="{19DE9860-3CAF-41D0-85E3-6439FE0DEC94}" type="presParOf" srcId="{C37CB541-6375-444D-84EE-6FF5BFD86748}" destId="{D94C4425-14D0-4121-8815-EF36D161ED46}" srcOrd="0" destOrd="0" presId="urn:microsoft.com/office/officeart/2005/8/layout/bProcess3"/>
    <dgm:cxn modelId="{C291780C-4E72-4203-BB81-11CB18348409}" type="presParOf" srcId="{8B19EC46-5C14-42C6-8BA9-A7FF1979DC5F}" destId="{FF424651-00C2-45CD-A207-0C3A75377D2F}"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C3DE0-C200-4581-BB98-969468816150}">
      <dsp:nvSpPr>
        <dsp:cNvPr id="0" name=""/>
        <dsp:cNvSpPr/>
      </dsp:nvSpPr>
      <dsp:spPr>
        <a:xfrm>
          <a:off x="2801889" y="500271"/>
          <a:ext cx="386028" cy="91440"/>
        </a:xfrm>
        <a:custGeom>
          <a:avLst/>
          <a:gdLst/>
          <a:ahLst/>
          <a:cxnLst/>
          <a:rect l="0" t="0" r="0" b="0"/>
          <a:pathLst>
            <a:path>
              <a:moveTo>
                <a:pt x="0" y="45720"/>
              </a:moveTo>
              <a:lnTo>
                <a:pt x="3860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a:off x="2984487" y="543906"/>
        <a:ext cx="20831" cy="4170"/>
      </dsp:txXfrm>
    </dsp:sp>
    <dsp:sp modelId="{6CC3E040-F709-4816-AED1-1BC35E251792}">
      <dsp:nvSpPr>
        <dsp:cNvPr id="0" name=""/>
        <dsp:cNvSpPr/>
      </dsp:nvSpPr>
      <dsp:spPr>
        <a:xfrm>
          <a:off x="992263" y="2563"/>
          <a:ext cx="1811426" cy="10868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t>組立調整フロー</a:t>
          </a:r>
          <a:r>
            <a:rPr kumimoji="1" lang="en-US" altLang="ja-JP" sz="1600" b="1" kern="1200" dirty="0"/>
            <a:t>1</a:t>
          </a:r>
          <a:br>
            <a:rPr kumimoji="1" lang="en-US" altLang="ja-JP" sz="1600" b="1" kern="1200" dirty="0"/>
          </a:br>
          <a:r>
            <a:rPr kumimoji="1" lang="en-US" altLang="ja-JP" sz="1600" b="1" kern="1200" dirty="0"/>
            <a:t>(</a:t>
          </a:r>
          <a:r>
            <a:rPr kumimoji="1" lang="ja-JP" altLang="en-US" sz="1600" b="1" kern="1200" dirty="0"/>
            <a:t>やぐらの設置</a:t>
          </a:r>
          <a:r>
            <a:rPr kumimoji="1" lang="en-US" altLang="ja-JP" sz="1600" b="1" kern="1200" dirty="0"/>
            <a:t>)</a:t>
          </a:r>
          <a:endParaRPr kumimoji="1" lang="ja-JP" altLang="en-US" sz="1600" b="1" kern="1200" dirty="0"/>
        </a:p>
      </dsp:txBody>
      <dsp:txXfrm>
        <a:off x="992263" y="2563"/>
        <a:ext cx="1811426" cy="1086855"/>
      </dsp:txXfrm>
    </dsp:sp>
    <dsp:sp modelId="{7E62FA97-2F73-4414-AF49-7C057F7455CD}">
      <dsp:nvSpPr>
        <dsp:cNvPr id="0" name=""/>
        <dsp:cNvSpPr/>
      </dsp:nvSpPr>
      <dsp:spPr>
        <a:xfrm>
          <a:off x="5029944" y="500271"/>
          <a:ext cx="386028" cy="91440"/>
        </a:xfrm>
        <a:custGeom>
          <a:avLst/>
          <a:gdLst/>
          <a:ahLst/>
          <a:cxnLst/>
          <a:rect l="0" t="0" r="0" b="0"/>
          <a:pathLst>
            <a:path>
              <a:moveTo>
                <a:pt x="0" y="45720"/>
              </a:moveTo>
              <a:lnTo>
                <a:pt x="3860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a:off x="5212542" y="543906"/>
        <a:ext cx="20831" cy="4170"/>
      </dsp:txXfrm>
    </dsp:sp>
    <dsp:sp modelId="{68C3EF0A-7DA1-4B53-A608-7D39BAE997DC}">
      <dsp:nvSpPr>
        <dsp:cNvPr id="0" name=""/>
        <dsp:cNvSpPr/>
      </dsp:nvSpPr>
      <dsp:spPr>
        <a:xfrm>
          <a:off x="3220317" y="2563"/>
          <a:ext cx="1811426" cy="10868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t>組立調整フロー</a:t>
          </a:r>
          <a:r>
            <a:rPr kumimoji="1" lang="en-US" altLang="ja-JP" sz="1600" b="1" kern="1200" dirty="0"/>
            <a:t>2</a:t>
          </a:r>
          <a:br>
            <a:rPr kumimoji="1" lang="en-US" altLang="ja-JP" sz="1600" b="1" kern="1200" dirty="0"/>
          </a:br>
          <a:r>
            <a:rPr kumimoji="1" lang="en-US" altLang="ja-JP" sz="1600" b="1" kern="1200" dirty="0"/>
            <a:t>(M1</a:t>
          </a:r>
          <a:r>
            <a:rPr kumimoji="1" lang="ja-JP" altLang="en-US" sz="1600" b="1" kern="1200" dirty="0"/>
            <a:t>設置調整</a:t>
          </a:r>
          <a:r>
            <a:rPr kumimoji="1" lang="en-US" altLang="ja-JP" sz="1600" b="1" kern="1200" dirty="0"/>
            <a:t>)</a:t>
          </a:r>
          <a:endParaRPr kumimoji="1" lang="ja-JP" altLang="en-US" sz="1600" b="1" kern="1200" dirty="0"/>
        </a:p>
      </dsp:txBody>
      <dsp:txXfrm>
        <a:off x="3220317" y="2563"/>
        <a:ext cx="1811426" cy="1086855"/>
      </dsp:txXfrm>
    </dsp:sp>
    <dsp:sp modelId="{DBA78780-F888-4039-861C-B97879BC2C7E}">
      <dsp:nvSpPr>
        <dsp:cNvPr id="0" name=""/>
        <dsp:cNvSpPr/>
      </dsp:nvSpPr>
      <dsp:spPr>
        <a:xfrm>
          <a:off x="1897976" y="1087619"/>
          <a:ext cx="4456109" cy="386028"/>
        </a:xfrm>
        <a:custGeom>
          <a:avLst/>
          <a:gdLst/>
          <a:ahLst/>
          <a:cxnLst/>
          <a:rect l="0" t="0" r="0" b="0"/>
          <a:pathLst>
            <a:path>
              <a:moveTo>
                <a:pt x="4456109" y="0"/>
              </a:moveTo>
              <a:lnTo>
                <a:pt x="4456109" y="210114"/>
              </a:lnTo>
              <a:lnTo>
                <a:pt x="0" y="210114"/>
              </a:lnTo>
              <a:lnTo>
                <a:pt x="0" y="38602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a:off x="4014142" y="1278548"/>
        <a:ext cx="223777" cy="4170"/>
      </dsp:txXfrm>
    </dsp:sp>
    <dsp:sp modelId="{07BBFBB4-85A3-48EB-B6E9-3AE874F8CA74}">
      <dsp:nvSpPr>
        <dsp:cNvPr id="0" name=""/>
        <dsp:cNvSpPr/>
      </dsp:nvSpPr>
      <dsp:spPr>
        <a:xfrm>
          <a:off x="5448372" y="2563"/>
          <a:ext cx="1811426" cy="10868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t>組立調整フロー</a:t>
          </a:r>
          <a:r>
            <a:rPr kumimoji="1" lang="en-US" altLang="ja-JP" sz="1600" b="1" kern="1200" dirty="0"/>
            <a:t>3</a:t>
          </a:r>
          <a:br>
            <a:rPr kumimoji="1" lang="en-US" altLang="ja-JP" sz="1600" b="1" kern="1200" dirty="0"/>
          </a:br>
          <a:r>
            <a:rPr kumimoji="1" lang="en-US" altLang="ja-JP" sz="1600" b="1" kern="1200" dirty="0"/>
            <a:t>(M2</a:t>
          </a:r>
          <a:r>
            <a:rPr kumimoji="1" lang="ja-JP" altLang="en-US" sz="1600" b="1" kern="1200" dirty="0"/>
            <a:t>設置調整</a:t>
          </a:r>
          <a:r>
            <a:rPr kumimoji="1" lang="en-US" altLang="ja-JP" sz="1600" b="1" kern="1200" dirty="0"/>
            <a:t>)</a:t>
          </a:r>
          <a:endParaRPr kumimoji="1" lang="ja-JP" altLang="en-US" sz="1600" b="1" kern="1200" dirty="0"/>
        </a:p>
      </dsp:txBody>
      <dsp:txXfrm>
        <a:off x="5448372" y="2563"/>
        <a:ext cx="1811426" cy="1086855"/>
      </dsp:txXfrm>
    </dsp:sp>
    <dsp:sp modelId="{FA9334ED-8A59-4017-A004-513DD5D9529D}">
      <dsp:nvSpPr>
        <dsp:cNvPr id="0" name=""/>
        <dsp:cNvSpPr/>
      </dsp:nvSpPr>
      <dsp:spPr>
        <a:xfrm>
          <a:off x="2801889" y="2003755"/>
          <a:ext cx="386028" cy="91440"/>
        </a:xfrm>
        <a:custGeom>
          <a:avLst/>
          <a:gdLst/>
          <a:ahLst/>
          <a:cxnLst/>
          <a:rect l="0" t="0" r="0" b="0"/>
          <a:pathLst>
            <a:path>
              <a:moveTo>
                <a:pt x="0" y="45720"/>
              </a:moveTo>
              <a:lnTo>
                <a:pt x="3860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a:off x="2984487" y="2047390"/>
        <a:ext cx="20831" cy="4170"/>
      </dsp:txXfrm>
    </dsp:sp>
    <dsp:sp modelId="{94879419-A409-4F8C-8298-5EAA996A8A8B}">
      <dsp:nvSpPr>
        <dsp:cNvPr id="0" name=""/>
        <dsp:cNvSpPr/>
      </dsp:nvSpPr>
      <dsp:spPr>
        <a:xfrm>
          <a:off x="992263" y="1506047"/>
          <a:ext cx="1811426" cy="10868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t>組立調整フロー</a:t>
          </a:r>
          <a:r>
            <a:rPr kumimoji="1" lang="en-US" altLang="ja-JP" sz="1600" b="1" kern="1200" dirty="0"/>
            <a:t>4</a:t>
          </a:r>
          <a:br>
            <a:rPr kumimoji="1" lang="en-US" altLang="ja-JP" sz="1600" b="1" kern="1200" dirty="0"/>
          </a:br>
          <a:r>
            <a:rPr kumimoji="1" lang="en-US" altLang="ja-JP" sz="1600" b="1" kern="1200" dirty="0"/>
            <a:t>(</a:t>
          </a:r>
          <a:r>
            <a:rPr kumimoji="1" lang="en-US" altLang="ja-JP" sz="1200" b="1" kern="1200" dirty="0"/>
            <a:t>M3,M4,M5</a:t>
          </a:r>
          <a:r>
            <a:rPr kumimoji="1" lang="ja-JP" altLang="en-US" sz="1200" b="1" kern="1200" dirty="0"/>
            <a:t>設置調整</a:t>
          </a:r>
          <a:r>
            <a:rPr kumimoji="1" lang="en-US" altLang="ja-JP" sz="1200" b="1" kern="1200" dirty="0"/>
            <a:t>)</a:t>
          </a:r>
          <a:endParaRPr kumimoji="1" lang="ja-JP" altLang="en-US" sz="1600" b="1" kern="1200" dirty="0"/>
        </a:p>
      </dsp:txBody>
      <dsp:txXfrm>
        <a:off x="992263" y="1506047"/>
        <a:ext cx="1811426" cy="1086855"/>
      </dsp:txXfrm>
    </dsp:sp>
    <dsp:sp modelId="{C37CB541-6375-444D-84EE-6FF5BFD86748}">
      <dsp:nvSpPr>
        <dsp:cNvPr id="0" name=""/>
        <dsp:cNvSpPr/>
      </dsp:nvSpPr>
      <dsp:spPr>
        <a:xfrm>
          <a:off x="5029944" y="2003755"/>
          <a:ext cx="386028" cy="91440"/>
        </a:xfrm>
        <a:custGeom>
          <a:avLst/>
          <a:gdLst/>
          <a:ahLst/>
          <a:cxnLst/>
          <a:rect l="0" t="0" r="0" b="0"/>
          <a:pathLst>
            <a:path>
              <a:moveTo>
                <a:pt x="0" y="45720"/>
              </a:moveTo>
              <a:lnTo>
                <a:pt x="3860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a:off x="5212542" y="2047390"/>
        <a:ext cx="20831" cy="4170"/>
      </dsp:txXfrm>
    </dsp:sp>
    <dsp:sp modelId="{A9D59CE8-D648-46F0-A044-54A15CDAB9BC}">
      <dsp:nvSpPr>
        <dsp:cNvPr id="0" name=""/>
        <dsp:cNvSpPr/>
      </dsp:nvSpPr>
      <dsp:spPr>
        <a:xfrm>
          <a:off x="3220317" y="1506047"/>
          <a:ext cx="1811426" cy="10868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t>組立調整フロー</a:t>
          </a:r>
          <a:r>
            <a:rPr kumimoji="1" lang="en-US" altLang="ja-JP" sz="1600" b="1" kern="1200" dirty="0"/>
            <a:t>5</a:t>
          </a:r>
          <a:br>
            <a:rPr kumimoji="1" lang="en-US" altLang="ja-JP" sz="1600" b="1" kern="1200" dirty="0"/>
          </a:br>
          <a:r>
            <a:rPr kumimoji="1" lang="en-US" altLang="ja-JP" sz="1600" b="1" kern="1200" dirty="0"/>
            <a:t>(</a:t>
          </a:r>
          <a:r>
            <a:rPr lang="ja-JP" altLang="en-US" sz="1600" b="1" kern="1200" dirty="0">
              <a:latin typeface="+mj-ea"/>
            </a:rPr>
            <a:t>望遠鏡光学系全体調整</a:t>
          </a:r>
          <a:r>
            <a:rPr kumimoji="1" lang="en-US" altLang="ja-JP" sz="1600" b="1" kern="1200" dirty="0"/>
            <a:t>)</a:t>
          </a:r>
          <a:endParaRPr kumimoji="1" lang="ja-JP" altLang="en-US" sz="1600" b="1" kern="1200" dirty="0"/>
        </a:p>
      </dsp:txBody>
      <dsp:txXfrm>
        <a:off x="3220317" y="1506047"/>
        <a:ext cx="1811426" cy="1086855"/>
      </dsp:txXfrm>
    </dsp:sp>
    <dsp:sp modelId="{FF424651-00C2-45CD-A207-0C3A75377D2F}">
      <dsp:nvSpPr>
        <dsp:cNvPr id="0" name=""/>
        <dsp:cNvSpPr/>
      </dsp:nvSpPr>
      <dsp:spPr>
        <a:xfrm>
          <a:off x="5448372" y="1506047"/>
          <a:ext cx="1811426" cy="10868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t>組立調整フロー</a:t>
          </a:r>
          <a:r>
            <a:rPr kumimoji="1" lang="en-US" altLang="ja-JP" sz="1600" b="1" kern="1200" dirty="0"/>
            <a:t>6</a:t>
          </a:r>
          <a:br>
            <a:rPr kumimoji="1" lang="en-US" altLang="ja-JP" sz="1600" b="1" kern="1200" dirty="0"/>
          </a:br>
          <a:r>
            <a:rPr kumimoji="1" lang="en-US" altLang="ja-JP" sz="1600" b="1" kern="1200" dirty="0"/>
            <a:t>(</a:t>
          </a:r>
          <a:r>
            <a:rPr lang="ja-JP" altLang="en-US" sz="1600" b="1" kern="1200" dirty="0">
              <a:latin typeface="+mj-ea"/>
            </a:rPr>
            <a:t>検出器ボックスの組み込み</a:t>
          </a:r>
          <a:r>
            <a:rPr kumimoji="1" lang="en-US" altLang="ja-JP" sz="1600" b="1" kern="1200" dirty="0"/>
            <a:t>)</a:t>
          </a:r>
          <a:endParaRPr kumimoji="1" lang="ja-JP" altLang="en-US" sz="1600" b="1" kern="1200" dirty="0"/>
        </a:p>
      </dsp:txBody>
      <dsp:txXfrm>
        <a:off x="5448372" y="1506047"/>
        <a:ext cx="1811426" cy="108685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4BAD626-661C-4CAA-870E-3D2753E55EBB}" type="datetimeFigureOut">
              <a:rPr kumimoji="1" lang="ja-JP" altLang="en-US" smtClean="0"/>
              <a:t>2023/10/24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4C1806C-7960-471A-B70A-36DDCD32E79F}" type="slidenum">
              <a:rPr kumimoji="1" lang="ja-JP" altLang="en-US" smtClean="0"/>
              <a:t>‹#›</a:t>
            </a:fld>
            <a:endParaRPr kumimoji="1" lang="ja-JP" altLang="en-US"/>
          </a:p>
        </p:txBody>
      </p:sp>
    </p:spTree>
    <p:extLst>
      <p:ext uri="{BB962C8B-B14F-4D97-AF65-F5344CB8AC3E}">
        <p14:creationId xmlns:p14="http://schemas.microsoft.com/office/powerpoint/2010/main" val="12866476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A50B44B-D7A3-4376-A5B3-53E3945F1063}" type="datetime1">
              <a:rPr kumimoji="1" lang="ja-JP" altLang="en-US" smtClean="0"/>
              <a:t>2023/10/24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245A81-1D15-45FC-8243-E8FBF5E17B5B}" type="slidenum">
              <a:rPr kumimoji="1" lang="ja-JP" altLang="en-US" smtClean="0"/>
              <a:t>‹#›</a:t>
            </a:fld>
            <a:endParaRPr kumimoji="1" lang="ja-JP" altLang="en-US"/>
          </a:p>
        </p:txBody>
      </p:sp>
    </p:spTree>
    <p:extLst>
      <p:ext uri="{BB962C8B-B14F-4D97-AF65-F5344CB8AC3E}">
        <p14:creationId xmlns:p14="http://schemas.microsoft.com/office/powerpoint/2010/main" val="358320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C1889A-F566-4B72-9245-B19BBD5BD216}" type="datetime1">
              <a:rPr kumimoji="1" lang="ja-JP" altLang="en-US" smtClean="0"/>
              <a:t>2023/10/24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245A81-1D15-45FC-8243-E8FBF5E17B5B}" type="slidenum">
              <a:rPr kumimoji="1" lang="ja-JP" altLang="en-US" smtClean="0"/>
              <a:t>‹#›</a:t>
            </a:fld>
            <a:endParaRPr kumimoji="1" lang="ja-JP" altLang="en-US"/>
          </a:p>
        </p:txBody>
      </p:sp>
    </p:spTree>
    <p:extLst>
      <p:ext uri="{BB962C8B-B14F-4D97-AF65-F5344CB8AC3E}">
        <p14:creationId xmlns:p14="http://schemas.microsoft.com/office/powerpoint/2010/main" val="3687875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008863-9332-48F8-B037-BD1FA1BEE11B}" type="datetime1">
              <a:rPr kumimoji="1" lang="ja-JP" altLang="en-US" smtClean="0"/>
              <a:t>2023/10/24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245A81-1D15-45FC-8243-E8FBF5E17B5B}" type="slidenum">
              <a:rPr kumimoji="1" lang="ja-JP" altLang="en-US" smtClean="0"/>
              <a:t>‹#›</a:t>
            </a:fld>
            <a:endParaRPr kumimoji="1" lang="ja-JP" altLang="en-US"/>
          </a:p>
        </p:txBody>
      </p:sp>
    </p:spTree>
    <p:extLst>
      <p:ext uri="{BB962C8B-B14F-4D97-AF65-F5344CB8AC3E}">
        <p14:creationId xmlns:p14="http://schemas.microsoft.com/office/powerpoint/2010/main" val="282643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F542C46-7708-4376-85BE-AC146B413E05}" type="datetime1">
              <a:rPr kumimoji="1" lang="ja-JP" altLang="en-US" smtClean="0"/>
              <a:t>2023/10/24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245A81-1D15-45FC-8243-E8FBF5E17B5B}" type="slidenum">
              <a:rPr kumimoji="1" lang="ja-JP" altLang="en-US" smtClean="0"/>
              <a:t>‹#›</a:t>
            </a:fld>
            <a:endParaRPr kumimoji="1" lang="ja-JP" altLang="en-US"/>
          </a:p>
        </p:txBody>
      </p:sp>
    </p:spTree>
    <p:extLst>
      <p:ext uri="{BB962C8B-B14F-4D97-AF65-F5344CB8AC3E}">
        <p14:creationId xmlns:p14="http://schemas.microsoft.com/office/powerpoint/2010/main" val="361443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92DA8C5-4A2D-4235-9C05-CAF1CBF9DA48}" type="datetime1">
              <a:rPr kumimoji="1" lang="ja-JP" altLang="en-US" smtClean="0"/>
              <a:t>2023/10/24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245A81-1D15-45FC-8243-E8FBF5E17B5B}" type="slidenum">
              <a:rPr kumimoji="1" lang="ja-JP" altLang="en-US" smtClean="0"/>
              <a:t>‹#›</a:t>
            </a:fld>
            <a:endParaRPr kumimoji="1" lang="ja-JP" altLang="en-US"/>
          </a:p>
        </p:txBody>
      </p:sp>
    </p:spTree>
    <p:extLst>
      <p:ext uri="{BB962C8B-B14F-4D97-AF65-F5344CB8AC3E}">
        <p14:creationId xmlns:p14="http://schemas.microsoft.com/office/powerpoint/2010/main" val="77825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532183-146E-4E72-8DE2-1DB654BAF8E6}" type="datetime1">
              <a:rPr kumimoji="1" lang="ja-JP" altLang="en-US" smtClean="0"/>
              <a:t>2023/10/24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32245A81-1D15-45FC-8243-E8FBF5E17B5B}" type="slidenum">
              <a:rPr kumimoji="1" lang="ja-JP" altLang="en-US" smtClean="0"/>
              <a:pPr/>
              <a:t>‹#›</a:t>
            </a:fld>
            <a:endParaRPr kumimoji="1" lang="ja-JP" altLang="en-US"/>
          </a:p>
        </p:txBody>
      </p:sp>
    </p:spTree>
    <p:extLst>
      <p:ext uri="{BB962C8B-B14F-4D97-AF65-F5344CB8AC3E}">
        <p14:creationId xmlns:p14="http://schemas.microsoft.com/office/powerpoint/2010/main" val="142167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D9FF20B-1BE2-412C-86AB-89698FAD8CAB}" type="datetime1">
              <a:rPr kumimoji="1" lang="ja-JP" altLang="en-US" smtClean="0"/>
              <a:t>2023/10/24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245A81-1D15-45FC-8243-E8FBF5E17B5B}" type="slidenum">
              <a:rPr kumimoji="1" lang="ja-JP" altLang="en-US" smtClean="0"/>
              <a:t>‹#›</a:t>
            </a:fld>
            <a:endParaRPr kumimoji="1" lang="ja-JP" altLang="en-US"/>
          </a:p>
        </p:txBody>
      </p:sp>
    </p:spTree>
    <p:extLst>
      <p:ext uri="{BB962C8B-B14F-4D97-AF65-F5344CB8AC3E}">
        <p14:creationId xmlns:p14="http://schemas.microsoft.com/office/powerpoint/2010/main" val="3021355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0" y="6492875"/>
            <a:ext cx="2057400" cy="365125"/>
          </a:xfrm>
        </p:spPr>
        <p:txBody>
          <a:bodyPr/>
          <a:lstStyle/>
          <a:p>
            <a:fld id="{343D8D3C-8CAB-43BB-BB7C-AD8011547FD2}" type="datetime1">
              <a:rPr kumimoji="1" lang="ja-JP" altLang="en-US" smtClean="0"/>
              <a:t>2023/10/24</a:t>
            </a:fld>
            <a:endParaRPr kumimoji="1" lang="ja-JP" altLang="en-US"/>
          </a:p>
        </p:txBody>
      </p:sp>
      <p:sp>
        <p:nvSpPr>
          <p:cNvPr id="4" name="Footer Placeholder 3"/>
          <p:cNvSpPr>
            <a:spLocks noGrp="1"/>
          </p:cNvSpPr>
          <p:nvPr>
            <p:ph type="ftr" sz="quarter" idx="11"/>
          </p:nvPr>
        </p:nvSpPr>
        <p:spPr>
          <a:xfrm>
            <a:off x="3028950" y="6492875"/>
            <a:ext cx="3086100" cy="365125"/>
          </a:xfrm>
        </p:spPr>
        <p:txBody>
          <a:bodyPr/>
          <a:lstStyle/>
          <a:p>
            <a:endParaRPr kumimoji="1" lang="ja-JP" altLang="en-US" dirty="0"/>
          </a:p>
        </p:txBody>
      </p:sp>
      <p:sp>
        <p:nvSpPr>
          <p:cNvPr id="5" name="Slide Number Placeholder 4"/>
          <p:cNvSpPr>
            <a:spLocks noGrp="1"/>
          </p:cNvSpPr>
          <p:nvPr>
            <p:ph type="sldNum" sz="quarter" idx="12"/>
          </p:nvPr>
        </p:nvSpPr>
        <p:spPr>
          <a:xfrm>
            <a:off x="7086600" y="6492875"/>
            <a:ext cx="2057400" cy="365125"/>
          </a:xfrm>
        </p:spPr>
        <p:txBody>
          <a:bodyPr/>
          <a:lstStyle/>
          <a:p>
            <a:fld id="{32245A81-1D15-45FC-8243-E8FBF5E17B5B}" type="slidenum">
              <a:rPr kumimoji="1" lang="ja-JP" altLang="en-US" smtClean="0"/>
              <a:t>‹#›</a:t>
            </a:fld>
            <a:endParaRPr kumimoji="1" lang="ja-JP" altLang="en-US"/>
          </a:p>
        </p:txBody>
      </p:sp>
    </p:spTree>
    <p:extLst>
      <p:ext uri="{BB962C8B-B14F-4D97-AF65-F5344CB8AC3E}">
        <p14:creationId xmlns:p14="http://schemas.microsoft.com/office/powerpoint/2010/main" val="127898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42770-DEB9-4ADC-92D3-E86F241E1E5E}" type="datetime1">
              <a:rPr kumimoji="1" lang="ja-JP" altLang="en-US" smtClean="0"/>
              <a:t>2023/10/24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245A81-1D15-45FC-8243-E8FBF5E17B5B}" type="slidenum">
              <a:rPr kumimoji="1" lang="ja-JP" altLang="en-US" smtClean="0"/>
              <a:t>‹#›</a:t>
            </a:fld>
            <a:endParaRPr kumimoji="1" lang="ja-JP" altLang="en-US"/>
          </a:p>
        </p:txBody>
      </p:sp>
    </p:spTree>
    <p:extLst>
      <p:ext uri="{BB962C8B-B14F-4D97-AF65-F5344CB8AC3E}">
        <p14:creationId xmlns:p14="http://schemas.microsoft.com/office/powerpoint/2010/main" val="122067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712ADB7-3836-414F-B761-90A4793A21AF}" type="datetime1">
              <a:rPr kumimoji="1" lang="ja-JP" altLang="en-US" smtClean="0"/>
              <a:t>2023/10/24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245A81-1D15-45FC-8243-E8FBF5E17B5B}" type="slidenum">
              <a:rPr kumimoji="1" lang="ja-JP" altLang="en-US" smtClean="0"/>
              <a:t>‹#›</a:t>
            </a:fld>
            <a:endParaRPr kumimoji="1" lang="ja-JP" altLang="en-US"/>
          </a:p>
        </p:txBody>
      </p:sp>
    </p:spTree>
    <p:extLst>
      <p:ext uri="{BB962C8B-B14F-4D97-AF65-F5344CB8AC3E}">
        <p14:creationId xmlns:p14="http://schemas.microsoft.com/office/powerpoint/2010/main" val="3511539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C5DEBED-E94A-4742-B135-5C286B1348F3}" type="datetime1">
              <a:rPr kumimoji="1" lang="ja-JP" altLang="en-US" smtClean="0"/>
              <a:t>2023/10/24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245A81-1D15-45FC-8243-E8FBF5E17B5B}" type="slidenum">
              <a:rPr kumimoji="1" lang="ja-JP" altLang="en-US" smtClean="0"/>
              <a:t>‹#›</a:t>
            </a:fld>
            <a:endParaRPr kumimoji="1" lang="ja-JP" altLang="en-US"/>
          </a:p>
        </p:txBody>
      </p:sp>
    </p:spTree>
    <p:extLst>
      <p:ext uri="{BB962C8B-B14F-4D97-AF65-F5344CB8AC3E}">
        <p14:creationId xmlns:p14="http://schemas.microsoft.com/office/powerpoint/2010/main" val="409666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184"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0"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9F492-BA10-45C7-A5B3-C073BD4DD17D}" type="datetime1">
              <a:rPr kumimoji="1" lang="ja-JP" altLang="en-US" smtClean="0"/>
              <a:t>2023/10/24</a:t>
            </a:fld>
            <a:endParaRPr kumimoji="1" lang="ja-JP" altLang="en-US"/>
          </a:p>
        </p:txBody>
      </p:sp>
      <p:sp>
        <p:nvSpPr>
          <p:cNvPr id="5" name="Footer Placeholder 4"/>
          <p:cNvSpPr>
            <a:spLocks noGrp="1"/>
          </p:cNvSpPr>
          <p:nvPr>
            <p:ph type="ftr" sz="quarter" idx="3"/>
          </p:nvPr>
        </p:nvSpPr>
        <p:spPr>
          <a:xfrm>
            <a:off x="3028950" y="649287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45A81-1D15-45FC-8243-E8FBF5E17B5B}" type="slidenum">
              <a:rPr kumimoji="1" lang="ja-JP" altLang="en-US" smtClean="0"/>
              <a:pPr/>
              <a:t>‹#›</a:t>
            </a:fld>
            <a:endParaRPr kumimoji="1" lang="ja-JP" altLang="en-US"/>
          </a:p>
        </p:txBody>
      </p:sp>
    </p:spTree>
    <p:extLst>
      <p:ext uri="{BB962C8B-B14F-4D97-AF65-F5344CB8AC3E}">
        <p14:creationId xmlns:p14="http://schemas.microsoft.com/office/powerpoint/2010/main" val="1776666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459A18-E4CB-3366-8008-9A5802EFABD8}"/>
              </a:ext>
            </a:extLst>
          </p:cNvPr>
          <p:cNvSpPr>
            <a:spLocks noGrp="1"/>
          </p:cNvSpPr>
          <p:nvPr>
            <p:ph type="ctrTitle"/>
          </p:nvPr>
        </p:nvSpPr>
        <p:spPr>
          <a:xfrm>
            <a:off x="685800" y="1740847"/>
            <a:ext cx="7772400" cy="1988894"/>
          </a:xfrm>
        </p:spPr>
        <p:txBody>
          <a:bodyPr>
            <a:normAutofit/>
          </a:bodyPr>
          <a:lstStyle/>
          <a:p>
            <a:r>
              <a:rPr lang="en-US" altLang="ja-JP" sz="6000" b="1" dirty="0">
                <a:solidFill>
                  <a:srgbClr val="002060"/>
                </a:solidFill>
                <a:effectLst>
                  <a:outerShdw blurRad="38100" dist="38100" dir="2700000" algn="tl">
                    <a:srgbClr val="000000">
                      <a:alpha val="43137"/>
                    </a:srgbClr>
                  </a:outerShdw>
                </a:effectLst>
                <a:latin typeface="Calibri" pitchFamily="34" charset="0"/>
              </a:rPr>
              <a:t>JASMINE</a:t>
            </a:r>
            <a:r>
              <a:rPr lang="ja-JP" altLang="en-US" sz="6000" b="1" dirty="0">
                <a:solidFill>
                  <a:srgbClr val="002060"/>
                </a:solidFill>
                <a:effectLst>
                  <a:outerShdw blurRad="38100" dist="38100" dir="2700000" algn="tl">
                    <a:srgbClr val="000000">
                      <a:alpha val="43137"/>
                    </a:srgbClr>
                  </a:outerShdw>
                </a:effectLst>
                <a:latin typeface="Calibri" pitchFamily="34" charset="0"/>
              </a:rPr>
              <a:t>望遠鏡光学系の地上評価検証計画</a:t>
            </a:r>
            <a:endParaRPr kumimoji="1" lang="ja-JP" altLang="en-US" dirty="0"/>
          </a:p>
        </p:txBody>
      </p:sp>
      <p:sp>
        <p:nvSpPr>
          <p:cNvPr id="3" name="字幕 2">
            <a:extLst>
              <a:ext uri="{FF2B5EF4-FFF2-40B4-BE49-F238E27FC236}">
                <a16:creationId xmlns:a16="http://schemas.microsoft.com/office/drawing/2014/main" id="{3AC18EE1-64FE-18AA-CEEB-20D7B766A0D2}"/>
              </a:ext>
            </a:extLst>
          </p:cNvPr>
          <p:cNvSpPr>
            <a:spLocks noGrp="1"/>
          </p:cNvSpPr>
          <p:nvPr>
            <p:ph type="subTitle" idx="1"/>
          </p:nvPr>
        </p:nvSpPr>
        <p:spPr>
          <a:xfrm>
            <a:off x="751742" y="4252669"/>
            <a:ext cx="7640516" cy="1655762"/>
          </a:xfrm>
        </p:spPr>
        <p:txBody>
          <a:bodyPr/>
          <a:lstStyle/>
          <a:p>
            <a:r>
              <a:rPr lang="zh-TW" altLang="en-US" sz="2400" b="1" dirty="0">
                <a:latin typeface="ＭＳ Ｐゴシック" panose="020B0600070205080204" pitchFamily="50" charset="-128"/>
                <a:ea typeface="ＭＳ Ｐゴシック" panose="020B0600070205080204" pitchFamily="50" charset="-128"/>
              </a:rPr>
              <a:t>末松芳法</a:t>
            </a:r>
            <a:r>
              <a:rPr lang="en-US" altLang="zh-TW" sz="2400" b="1" dirty="0">
                <a:latin typeface="ＭＳ Ｐゴシック" panose="020B0600070205080204" pitchFamily="50" charset="-128"/>
                <a:ea typeface="ＭＳ Ｐゴシック" panose="020B0600070205080204" pitchFamily="50" charset="-128"/>
              </a:rPr>
              <a:t>, </a:t>
            </a:r>
            <a:r>
              <a:rPr lang="zh-TW" altLang="en-US" sz="2400" b="1" dirty="0">
                <a:latin typeface="ＭＳ Ｐゴシック" panose="020B0600070205080204" pitchFamily="50" charset="-128"/>
                <a:ea typeface="ＭＳ Ｐゴシック" panose="020B0600070205080204" pitchFamily="50" charset="-128"/>
              </a:rPr>
              <a:t>都築俊宏</a:t>
            </a:r>
            <a:r>
              <a:rPr lang="en-US" altLang="zh-TW" sz="2400" b="1" dirty="0">
                <a:latin typeface="ＭＳ Ｐゴシック" panose="020B0600070205080204" pitchFamily="50" charset="-128"/>
                <a:ea typeface="ＭＳ Ｐゴシック" panose="020B0600070205080204" pitchFamily="50" charset="-128"/>
              </a:rPr>
              <a:t>, </a:t>
            </a:r>
            <a:r>
              <a:rPr lang="zh-TW" altLang="en-US" sz="2400" b="1" dirty="0">
                <a:latin typeface="ＭＳ Ｐゴシック" panose="020B0600070205080204" pitchFamily="50" charset="-128"/>
                <a:ea typeface="ＭＳ Ｐゴシック" panose="020B0600070205080204" pitchFamily="50" charset="-128"/>
              </a:rPr>
              <a:t>小原直樹（国立天文台）</a:t>
            </a:r>
            <a:r>
              <a:rPr lang="en-US" altLang="zh-TW" sz="2400" b="1" dirty="0">
                <a:latin typeface="ＭＳ Ｐゴシック" panose="020B0600070205080204" pitchFamily="50" charset="-128"/>
                <a:ea typeface="ＭＳ Ｐゴシック" panose="020B0600070205080204" pitchFamily="50" charset="-128"/>
              </a:rPr>
              <a:t>, </a:t>
            </a:r>
            <a:r>
              <a:rPr lang="zh-TW" altLang="en-US" sz="2400" b="1" dirty="0">
                <a:latin typeface="ＭＳ Ｐゴシック" panose="020B0600070205080204" pitchFamily="50" charset="-128"/>
                <a:ea typeface="ＭＳ Ｐゴシック" panose="020B0600070205080204" pitchFamily="50" charset="-128"/>
              </a:rPr>
              <a:t>磯部直樹（</a:t>
            </a:r>
            <a:r>
              <a:rPr lang="en-US" altLang="zh-TW" sz="2400" b="1" dirty="0">
                <a:latin typeface="ＭＳ Ｐゴシック" panose="020B0600070205080204" pitchFamily="50" charset="-128"/>
                <a:ea typeface="ＭＳ Ｐゴシック" panose="020B0600070205080204" pitchFamily="50" charset="-128"/>
              </a:rPr>
              <a:t>ISAS/JAXA</a:t>
            </a:r>
            <a:r>
              <a:rPr lang="zh-TW" altLang="en-US" sz="2400" b="1" dirty="0">
                <a:latin typeface="ＭＳ Ｐゴシック" panose="020B0600070205080204" pitchFamily="50" charset="-128"/>
                <a:ea typeface="ＭＳ Ｐゴシック" panose="020B0600070205080204" pitchFamily="50" charset="-128"/>
              </a:rPr>
              <a:t>）</a:t>
            </a:r>
            <a:r>
              <a:rPr lang="en-US" altLang="zh-TW" sz="2400" b="1" dirty="0">
                <a:latin typeface="ＭＳ Ｐゴシック" panose="020B0600070205080204" pitchFamily="50" charset="-128"/>
                <a:ea typeface="ＭＳ Ｐゴシック" panose="020B0600070205080204" pitchFamily="50" charset="-128"/>
              </a:rPr>
              <a:t>, </a:t>
            </a:r>
            <a:r>
              <a:rPr lang="zh-TW" altLang="en-US" sz="2400" b="1" dirty="0">
                <a:latin typeface="ＭＳ Ｐゴシック" panose="020B0600070205080204" pitchFamily="50" charset="-128"/>
                <a:ea typeface="ＭＳ Ｐゴシック" panose="020B0600070205080204" pitchFamily="50" charset="-128"/>
              </a:rPr>
              <a:t>鹿島伸悟</a:t>
            </a:r>
            <a:r>
              <a:rPr lang="ja-JP" altLang="en-US" sz="2400" b="1" dirty="0">
                <a:latin typeface="ＭＳ Ｐゴシック" panose="020B0600070205080204" pitchFamily="50" charset="-128"/>
                <a:ea typeface="ＭＳ Ｐゴシック" panose="020B0600070205080204" pitchFamily="50" charset="-128"/>
              </a:rPr>
              <a:t>ほか</a:t>
            </a:r>
            <a:r>
              <a:rPr lang="en-US" altLang="zh-TW" sz="2400" b="1" dirty="0">
                <a:latin typeface="ＭＳ Ｐゴシック" panose="020B0600070205080204" pitchFamily="50" charset="-128"/>
                <a:ea typeface="ＭＳ Ｐゴシック" panose="020B0600070205080204" pitchFamily="50" charset="-128"/>
              </a:rPr>
              <a:t>JASMINE</a:t>
            </a:r>
            <a:r>
              <a:rPr lang="zh-TW" altLang="en-US" sz="2400" b="1" dirty="0">
                <a:latin typeface="ＭＳ Ｐゴシック" panose="020B0600070205080204" pitchFamily="50" charset="-128"/>
                <a:ea typeface="ＭＳ Ｐゴシック" panose="020B0600070205080204" pitchFamily="50" charset="-128"/>
              </a:rPr>
              <a:t>光学系検討</a:t>
            </a:r>
            <a:r>
              <a:rPr lang="ja-JP" altLang="en-US" sz="2400" b="1" dirty="0">
                <a:latin typeface="ＭＳ Ｐゴシック" panose="020B0600070205080204" pitchFamily="50" charset="-128"/>
                <a:ea typeface="ＭＳ Ｐゴシック" panose="020B0600070205080204" pitchFamily="50" charset="-128"/>
              </a:rPr>
              <a:t>チーム</a:t>
            </a:r>
            <a:endParaRPr lang="en-US" altLang="zh-TW" sz="2400" b="1" dirty="0">
              <a:latin typeface="ＭＳ Ｐゴシック" panose="020B0600070205080204" pitchFamily="50" charset="-128"/>
              <a:ea typeface="ＭＳ Ｐゴシック" panose="020B0600070205080204" pitchFamily="50" charset="-128"/>
            </a:endParaRPr>
          </a:p>
          <a:p>
            <a:endParaRPr kumimoji="1" lang="ja-JP" altLang="en-US" dirty="0"/>
          </a:p>
        </p:txBody>
      </p:sp>
      <p:sp>
        <p:nvSpPr>
          <p:cNvPr id="5" name="テキスト ボックス 4">
            <a:extLst>
              <a:ext uri="{FF2B5EF4-FFF2-40B4-BE49-F238E27FC236}">
                <a16:creationId xmlns:a16="http://schemas.microsoft.com/office/drawing/2014/main" id="{5A603629-0E69-6A1A-C082-0FEBA6B539D9}"/>
              </a:ext>
            </a:extLst>
          </p:cNvPr>
          <p:cNvSpPr txBox="1"/>
          <p:nvPr/>
        </p:nvSpPr>
        <p:spPr>
          <a:xfrm>
            <a:off x="2286000" y="660956"/>
            <a:ext cx="4572000" cy="369332"/>
          </a:xfrm>
          <a:prstGeom prst="rect">
            <a:avLst/>
          </a:prstGeom>
          <a:noFill/>
        </p:spPr>
        <p:txBody>
          <a:bodyPr wrap="square">
            <a:spAutoFit/>
          </a:bodyPr>
          <a:lstStyle/>
          <a:p>
            <a:r>
              <a:rPr lang="ja-JP" altLang="en-US" sz="1800" b="1" dirty="0">
                <a:latin typeface="Aharoni" panose="02010803020104030203" pitchFamily="2" charset="-79"/>
                <a:cs typeface="Aharoni" panose="02010803020104030203" pitchFamily="2" charset="-79"/>
              </a:rPr>
              <a:t>日本天文学会２０２</a:t>
            </a:r>
            <a:r>
              <a:rPr lang="ja-JP" altLang="en-US" sz="1800" b="1" dirty="0">
                <a:latin typeface="+mn-ea"/>
                <a:ea typeface="+mn-ea"/>
                <a:cs typeface="Aharoni" panose="02010803020104030203" pitchFamily="2" charset="-79"/>
              </a:rPr>
              <a:t>３</a:t>
            </a:r>
            <a:r>
              <a:rPr lang="ja-JP" altLang="en-US" sz="1800" b="1" dirty="0">
                <a:latin typeface="Aharoni" panose="02010803020104030203" pitchFamily="2" charset="-79"/>
                <a:cs typeface="Aharoni" panose="02010803020104030203" pitchFamily="2" charset="-79"/>
              </a:rPr>
              <a:t>秋季年会　</a:t>
            </a:r>
            <a:r>
              <a:rPr lang="en-US" altLang="ja-JP" sz="1800" b="1" dirty="0">
                <a:latin typeface="Aharoni" panose="02010803020104030203" pitchFamily="2" charset="-79"/>
                <a:cs typeface="Aharoni" panose="02010803020104030203" pitchFamily="2" charset="-79"/>
              </a:rPr>
              <a:t>V</a:t>
            </a:r>
            <a:r>
              <a:rPr lang="en-US" altLang="ja-JP" sz="1800" b="1" dirty="0">
                <a:latin typeface="+mn-ea"/>
                <a:ea typeface="+mn-ea"/>
                <a:cs typeface="Aharoni" panose="02010803020104030203" pitchFamily="2" charset="-79"/>
              </a:rPr>
              <a:t>211b</a:t>
            </a:r>
            <a:endParaRPr lang="ja-JP" altLang="en-US" dirty="0"/>
          </a:p>
        </p:txBody>
      </p:sp>
      <p:pic>
        <p:nvPicPr>
          <p:cNvPr id="7" name="図 6">
            <a:extLst>
              <a:ext uri="{FF2B5EF4-FFF2-40B4-BE49-F238E27FC236}">
                <a16:creationId xmlns:a16="http://schemas.microsoft.com/office/drawing/2014/main" id="{A5E9EC1D-355B-D2E0-F654-01BEC54DC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300" y="-57975"/>
            <a:ext cx="2171700" cy="2176526"/>
          </a:xfrm>
          <a:prstGeom prst="rect">
            <a:avLst/>
          </a:prstGeom>
        </p:spPr>
      </p:pic>
    </p:spTree>
    <p:extLst>
      <p:ext uri="{BB962C8B-B14F-4D97-AF65-F5344CB8AC3E}">
        <p14:creationId xmlns:p14="http://schemas.microsoft.com/office/powerpoint/2010/main" val="391081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0BEA5982-81D9-ECA8-2FAA-D8E7C50D9683}"/>
              </a:ext>
            </a:extLst>
          </p:cNvPr>
          <p:cNvPicPr>
            <a:picLocks noChangeAspect="1"/>
          </p:cNvPicPr>
          <p:nvPr/>
        </p:nvPicPr>
        <p:blipFill>
          <a:blip r:embed="rId2"/>
          <a:stretch>
            <a:fillRect/>
          </a:stretch>
        </p:blipFill>
        <p:spPr>
          <a:xfrm>
            <a:off x="5147288" y="1357336"/>
            <a:ext cx="3756407" cy="1815342"/>
          </a:xfrm>
          <a:prstGeom prst="rect">
            <a:avLst/>
          </a:prstGeom>
        </p:spPr>
      </p:pic>
      <p:sp>
        <p:nvSpPr>
          <p:cNvPr id="2" name="タイトル 1">
            <a:extLst>
              <a:ext uri="{FF2B5EF4-FFF2-40B4-BE49-F238E27FC236}">
                <a16:creationId xmlns:a16="http://schemas.microsoft.com/office/drawing/2014/main" id="{531FF2C7-A00B-37BC-3BEF-F61FC54B89A7}"/>
              </a:ext>
            </a:extLst>
          </p:cNvPr>
          <p:cNvSpPr>
            <a:spLocks noGrp="1"/>
          </p:cNvSpPr>
          <p:nvPr>
            <p:ph type="title"/>
          </p:nvPr>
        </p:nvSpPr>
        <p:spPr>
          <a:xfrm>
            <a:off x="360000" y="72000"/>
            <a:ext cx="7886700" cy="661816"/>
          </a:xfrm>
        </p:spPr>
        <p:txBody>
          <a:bodyPr>
            <a:normAutofit/>
          </a:bodyPr>
          <a:lstStyle/>
          <a:p>
            <a:r>
              <a:rPr lang="ja-JP" altLang="en-US" sz="2800" b="1" dirty="0">
                <a:latin typeface="+mn-ea"/>
                <a:ea typeface="+mn-ea"/>
              </a:rPr>
              <a:t>熱変形による歪曲収差変化試験案 </a:t>
            </a:r>
          </a:p>
        </p:txBody>
      </p:sp>
      <p:sp>
        <p:nvSpPr>
          <p:cNvPr id="3" name="テキスト ボックス 2">
            <a:extLst>
              <a:ext uri="{FF2B5EF4-FFF2-40B4-BE49-F238E27FC236}">
                <a16:creationId xmlns:a16="http://schemas.microsoft.com/office/drawing/2014/main" id="{2901A6ED-B10D-1330-3FE2-4F0E5654AEAC}"/>
              </a:ext>
            </a:extLst>
          </p:cNvPr>
          <p:cNvSpPr txBox="1"/>
          <p:nvPr/>
        </p:nvSpPr>
        <p:spPr>
          <a:xfrm>
            <a:off x="240305" y="910521"/>
            <a:ext cx="4425152" cy="3970318"/>
          </a:xfrm>
          <a:prstGeom prst="rect">
            <a:avLst/>
          </a:prstGeom>
          <a:noFill/>
          <a:ln>
            <a:solidFill>
              <a:schemeClr val="tx1"/>
            </a:solidFill>
          </a:ln>
        </p:spPr>
        <p:txBody>
          <a:bodyPr wrap="square" rtlCol="0">
            <a:spAutoFit/>
          </a:bodyPr>
          <a:lstStyle/>
          <a:p>
            <a:r>
              <a:rPr kumimoji="1" lang="ja-JP" altLang="en-US" b="1" dirty="0"/>
              <a:t>歪曲収差の変化測定方法案：</a:t>
            </a:r>
            <a:endParaRPr kumimoji="1" lang="en-US" altLang="ja-JP" b="1" dirty="0"/>
          </a:p>
          <a:p>
            <a:r>
              <a:rPr kumimoji="1" lang="ja-JP" altLang="en-US" b="1" dirty="0"/>
              <a:t>非軸対称な温度変化を与えて、</a:t>
            </a:r>
            <a:r>
              <a:rPr kumimoji="1" lang="en-US" altLang="ja-JP" b="1" dirty="0"/>
              <a:t>M1</a:t>
            </a:r>
            <a:r>
              <a:rPr kumimoji="1" lang="ja-JP" altLang="en-US" b="1" dirty="0"/>
              <a:t>基準で</a:t>
            </a:r>
            <a:r>
              <a:rPr kumimoji="1" lang="en-US" altLang="ja-JP" b="1" dirty="0"/>
              <a:t>M2</a:t>
            </a:r>
            <a:r>
              <a:rPr kumimoji="1" lang="ja-JP" altLang="en-US" b="1" dirty="0"/>
              <a:t>、</a:t>
            </a:r>
            <a:r>
              <a:rPr kumimoji="1" lang="en-US" altLang="ja-JP" b="1" dirty="0"/>
              <a:t>M3</a:t>
            </a:r>
            <a:r>
              <a:rPr kumimoji="1" lang="ja-JP" altLang="en-US" b="1" dirty="0"/>
              <a:t>鏡の位置ずれ、傾き変化測定（側面の反射光変化（レーザー＋</a:t>
            </a:r>
            <a:r>
              <a:rPr kumimoji="1" lang="en-US" altLang="ja-JP" b="1" dirty="0"/>
              <a:t>PSD</a:t>
            </a:r>
            <a:r>
              <a:rPr kumimoji="1" lang="ja-JP" altLang="en-US" b="1" dirty="0"/>
              <a:t>或いはオートコリメータ及びレーザー測距系）</a:t>
            </a:r>
            <a:endParaRPr kumimoji="1" lang="en-US" altLang="ja-JP" b="1" dirty="0"/>
          </a:p>
          <a:p>
            <a:endParaRPr kumimoji="1" lang="en-US" altLang="ja-JP" b="1" dirty="0"/>
          </a:p>
          <a:p>
            <a:endParaRPr kumimoji="1" lang="en-US" altLang="ja-JP" b="1" dirty="0"/>
          </a:p>
          <a:p>
            <a:r>
              <a:rPr kumimoji="1" lang="ja-JP" altLang="en-US" b="1" dirty="0"/>
              <a:t>検出器使わないので、空気中で測定</a:t>
            </a:r>
            <a:endParaRPr kumimoji="1" lang="en-US" altLang="ja-JP" b="1" dirty="0"/>
          </a:p>
          <a:p>
            <a:endParaRPr kumimoji="1" lang="en-US" altLang="ja-JP" b="1" dirty="0"/>
          </a:p>
          <a:p>
            <a:r>
              <a:rPr kumimoji="1" lang="ja-JP" altLang="en-US" b="1" dirty="0">
                <a:solidFill>
                  <a:srgbClr val="FF0000"/>
                </a:solidFill>
              </a:rPr>
              <a:t>得られた変位を光学設計に反映し、光線追跡ソフトにより、像ひずみの変化を解析的に導出・評価する。</a:t>
            </a:r>
            <a:endParaRPr kumimoji="1" lang="en-US" altLang="ja-JP" b="1" dirty="0">
              <a:solidFill>
                <a:srgbClr val="FF0000"/>
              </a:solidFill>
            </a:endParaRPr>
          </a:p>
          <a:p>
            <a:endParaRPr kumimoji="1" lang="en-US" altLang="ja-JP" dirty="0">
              <a:solidFill>
                <a:srgbClr val="FF0000"/>
              </a:solidFill>
            </a:endParaRPr>
          </a:p>
        </p:txBody>
      </p:sp>
      <p:cxnSp>
        <p:nvCxnSpPr>
          <p:cNvPr id="7" name="直線コネクタ 6">
            <a:extLst>
              <a:ext uri="{FF2B5EF4-FFF2-40B4-BE49-F238E27FC236}">
                <a16:creationId xmlns:a16="http://schemas.microsoft.com/office/drawing/2014/main" id="{5FCA283D-D48A-3F85-B3FB-73667EADBC92}"/>
              </a:ext>
            </a:extLst>
          </p:cNvPr>
          <p:cNvCxnSpPr>
            <a:cxnSpLocks/>
          </p:cNvCxnSpPr>
          <p:nvPr/>
        </p:nvCxnSpPr>
        <p:spPr>
          <a:xfrm>
            <a:off x="6617149" y="3173056"/>
            <a:ext cx="265218" cy="1141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79C03742-292A-F82C-B869-BE6B1ED63F29}"/>
              </a:ext>
            </a:extLst>
          </p:cNvPr>
          <p:cNvCxnSpPr>
            <a:cxnSpLocks/>
          </p:cNvCxnSpPr>
          <p:nvPr/>
        </p:nvCxnSpPr>
        <p:spPr>
          <a:xfrm flipH="1">
            <a:off x="6435725" y="3173056"/>
            <a:ext cx="179767" cy="1153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B9675C1C-9704-4FFA-78AE-C0493606F131}"/>
              </a:ext>
            </a:extLst>
          </p:cNvPr>
          <p:cNvCxnSpPr>
            <a:cxnSpLocks/>
          </p:cNvCxnSpPr>
          <p:nvPr/>
        </p:nvCxnSpPr>
        <p:spPr>
          <a:xfrm>
            <a:off x="5324293" y="2593349"/>
            <a:ext cx="284813" cy="1184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73C54A52-2267-0169-1E23-E3CC6CD9E035}"/>
              </a:ext>
            </a:extLst>
          </p:cNvPr>
          <p:cNvCxnSpPr>
            <a:cxnSpLocks/>
          </p:cNvCxnSpPr>
          <p:nvPr/>
        </p:nvCxnSpPr>
        <p:spPr>
          <a:xfrm flipH="1">
            <a:off x="5193584" y="2578994"/>
            <a:ext cx="134912" cy="1184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A60FF405-AF89-31C4-523A-4AFF9AE0B411}"/>
              </a:ext>
            </a:extLst>
          </p:cNvPr>
          <p:cNvCxnSpPr>
            <a:cxnSpLocks/>
          </p:cNvCxnSpPr>
          <p:nvPr/>
        </p:nvCxnSpPr>
        <p:spPr>
          <a:xfrm>
            <a:off x="8754829" y="2674650"/>
            <a:ext cx="284813" cy="1184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899FE74D-A297-CE42-311A-AFFFD6F54249}"/>
              </a:ext>
            </a:extLst>
          </p:cNvPr>
          <p:cNvCxnSpPr>
            <a:cxnSpLocks/>
          </p:cNvCxnSpPr>
          <p:nvPr/>
        </p:nvCxnSpPr>
        <p:spPr>
          <a:xfrm flipH="1">
            <a:off x="8600278" y="2690448"/>
            <a:ext cx="165654" cy="1168426"/>
          </a:xfrm>
          <a:prstGeom prst="line">
            <a:avLst/>
          </a:prstGeom>
        </p:spPr>
        <p:style>
          <a:lnRef idx="1">
            <a:schemeClr val="accent1"/>
          </a:lnRef>
          <a:fillRef idx="0">
            <a:schemeClr val="accent1"/>
          </a:fillRef>
          <a:effectRef idx="0">
            <a:schemeClr val="accent1"/>
          </a:effectRef>
          <a:fontRef idx="minor">
            <a:schemeClr val="tx1"/>
          </a:fontRef>
        </p:style>
      </p:cxnSp>
      <p:sp>
        <p:nvSpPr>
          <p:cNvPr id="18" name="矢印: 上 17">
            <a:extLst>
              <a:ext uri="{FF2B5EF4-FFF2-40B4-BE49-F238E27FC236}">
                <a16:creationId xmlns:a16="http://schemas.microsoft.com/office/drawing/2014/main" id="{ED0EACD6-0350-7D37-FA0B-C2796A1E10DB}"/>
              </a:ext>
            </a:extLst>
          </p:cNvPr>
          <p:cNvSpPr/>
          <p:nvPr/>
        </p:nvSpPr>
        <p:spPr>
          <a:xfrm>
            <a:off x="7212151" y="1436589"/>
            <a:ext cx="374947" cy="18048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BA4A67D1-B820-CFF4-08FD-3329CFA679C6}"/>
              </a:ext>
            </a:extLst>
          </p:cNvPr>
          <p:cNvSpPr txBox="1"/>
          <p:nvPr/>
        </p:nvSpPr>
        <p:spPr>
          <a:xfrm rot="16200000">
            <a:off x="7299822" y="2734005"/>
            <a:ext cx="854440" cy="369332"/>
          </a:xfrm>
          <a:prstGeom prst="rect">
            <a:avLst/>
          </a:prstGeom>
          <a:noFill/>
        </p:spPr>
        <p:txBody>
          <a:bodyPr wrap="square" rtlCol="0">
            <a:spAutoFit/>
          </a:bodyPr>
          <a:lstStyle/>
          <a:p>
            <a:r>
              <a:rPr kumimoji="1" lang="ja-JP" altLang="en-US" dirty="0"/>
              <a:t>△</a:t>
            </a:r>
            <a:r>
              <a:rPr kumimoji="1" lang="en-US" altLang="ja-JP" dirty="0"/>
              <a:t>T</a:t>
            </a:r>
            <a:endParaRPr kumimoji="1" lang="ja-JP" altLang="en-US" dirty="0"/>
          </a:p>
        </p:txBody>
      </p:sp>
      <p:sp>
        <p:nvSpPr>
          <p:cNvPr id="20" name="正方形/長方形 19">
            <a:extLst>
              <a:ext uri="{FF2B5EF4-FFF2-40B4-BE49-F238E27FC236}">
                <a16:creationId xmlns:a16="http://schemas.microsoft.com/office/drawing/2014/main" id="{ED301CDD-0C7E-1006-5DFB-8A9781F7BA81}"/>
              </a:ext>
            </a:extLst>
          </p:cNvPr>
          <p:cNvSpPr/>
          <p:nvPr/>
        </p:nvSpPr>
        <p:spPr>
          <a:xfrm rot="20704335">
            <a:off x="6910256" y="4290920"/>
            <a:ext cx="63026" cy="360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55F5D1A-0AC8-9D1A-F445-8857A0F59795}"/>
              </a:ext>
            </a:extLst>
          </p:cNvPr>
          <p:cNvSpPr/>
          <p:nvPr/>
        </p:nvSpPr>
        <p:spPr>
          <a:xfrm rot="511555">
            <a:off x="6378654" y="4359004"/>
            <a:ext cx="11414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F83FC319-8940-31F5-13D7-09B6330E5A82}"/>
              </a:ext>
            </a:extLst>
          </p:cNvPr>
          <p:cNvSpPr txBox="1"/>
          <p:nvPr/>
        </p:nvSpPr>
        <p:spPr>
          <a:xfrm>
            <a:off x="6672130" y="4681779"/>
            <a:ext cx="1080041" cy="338554"/>
          </a:xfrm>
          <a:prstGeom prst="rect">
            <a:avLst/>
          </a:prstGeom>
          <a:noFill/>
        </p:spPr>
        <p:txBody>
          <a:bodyPr wrap="square" rtlCol="0">
            <a:spAutoFit/>
          </a:bodyPr>
          <a:lstStyle/>
          <a:p>
            <a:r>
              <a:rPr kumimoji="1" lang="ja-JP" altLang="en-US" sz="1600" dirty="0"/>
              <a:t>レーザー</a:t>
            </a:r>
          </a:p>
        </p:txBody>
      </p:sp>
      <p:sp>
        <p:nvSpPr>
          <p:cNvPr id="23" name="テキスト ボックス 22">
            <a:extLst>
              <a:ext uri="{FF2B5EF4-FFF2-40B4-BE49-F238E27FC236}">
                <a16:creationId xmlns:a16="http://schemas.microsoft.com/office/drawing/2014/main" id="{FCF16BE8-E516-AE89-380C-5D6C03172DC6}"/>
              </a:ext>
            </a:extLst>
          </p:cNvPr>
          <p:cNvSpPr txBox="1"/>
          <p:nvPr/>
        </p:nvSpPr>
        <p:spPr>
          <a:xfrm>
            <a:off x="6095082" y="4437891"/>
            <a:ext cx="585107" cy="338554"/>
          </a:xfrm>
          <a:prstGeom prst="rect">
            <a:avLst/>
          </a:prstGeom>
          <a:noFill/>
        </p:spPr>
        <p:txBody>
          <a:bodyPr wrap="square" rtlCol="0">
            <a:spAutoFit/>
          </a:bodyPr>
          <a:lstStyle/>
          <a:p>
            <a:r>
              <a:rPr kumimoji="1" lang="en-US" altLang="ja-JP" sz="1600" dirty="0"/>
              <a:t>PSD</a:t>
            </a:r>
            <a:endParaRPr kumimoji="1" lang="ja-JP" altLang="en-US" sz="1600" dirty="0"/>
          </a:p>
        </p:txBody>
      </p:sp>
      <p:sp>
        <p:nvSpPr>
          <p:cNvPr id="4" name="スライド番号プレースホルダー 3">
            <a:extLst>
              <a:ext uri="{FF2B5EF4-FFF2-40B4-BE49-F238E27FC236}">
                <a16:creationId xmlns:a16="http://schemas.microsoft.com/office/drawing/2014/main" id="{737A893B-6267-0206-134B-C480FBDCBFC2}"/>
              </a:ext>
            </a:extLst>
          </p:cNvPr>
          <p:cNvSpPr>
            <a:spLocks noGrp="1"/>
          </p:cNvSpPr>
          <p:nvPr>
            <p:ph type="sldNum" sz="quarter" idx="12"/>
          </p:nvPr>
        </p:nvSpPr>
        <p:spPr/>
        <p:txBody>
          <a:bodyPr/>
          <a:lstStyle/>
          <a:p>
            <a:fld id="{32245A81-1D15-45FC-8243-E8FBF5E17B5B}" type="slidenum">
              <a:rPr kumimoji="1" lang="ja-JP" altLang="en-US" smtClean="0"/>
              <a:t>10</a:t>
            </a:fld>
            <a:endParaRPr kumimoji="1" lang="ja-JP" altLang="en-US"/>
          </a:p>
        </p:txBody>
      </p:sp>
    </p:spTree>
    <p:extLst>
      <p:ext uri="{BB962C8B-B14F-4D97-AF65-F5344CB8AC3E}">
        <p14:creationId xmlns:p14="http://schemas.microsoft.com/office/powerpoint/2010/main" val="243824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0BEA5982-81D9-ECA8-2FAA-D8E7C50D9683}"/>
              </a:ext>
            </a:extLst>
          </p:cNvPr>
          <p:cNvPicPr>
            <a:picLocks noChangeAspect="1"/>
          </p:cNvPicPr>
          <p:nvPr/>
        </p:nvPicPr>
        <p:blipFill>
          <a:blip r:embed="rId2"/>
          <a:stretch>
            <a:fillRect/>
          </a:stretch>
        </p:blipFill>
        <p:spPr>
          <a:xfrm>
            <a:off x="5831747" y="448283"/>
            <a:ext cx="2914147" cy="1408307"/>
          </a:xfrm>
          <a:prstGeom prst="rect">
            <a:avLst/>
          </a:prstGeom>
        </p:spPr>
      </p:pic>
      <p:sp>
        <p:nvSpPr>
          <p:cNvPr id="2" name="タイトル 1">
            <a:extLst>
              <a:ext uri="{FF2B5EF4-FFF2-40B4-BE49-F238E27FC236}">
                <a16:creationId xmlns:a16="http://schemas.microsoft.com/office/drawing/2014/main" id="{531FF2C7-A00B-37BC-3BEF-F61FC54B89A7}"/>
              </a:ext>
            </a:extLst>
          </p:cNvPr>
          <p:cNvSpPr>
            <a:spLocks noGrp="1"/>
          </p:cNvSpPr>
          <p:nvPr>
            <p:ph type="title"/>
          </p:nvPr>
        </p:nvSpPr>
        <p:spPr>
          <a:xfrm>
            <a:off x="360000" y="72000"/>
            <a:ext cx="7886700" cy="661816"/>
          </a:xfrm>
        </p:spPr>
        <p:txBody>
          <a:bodyPr>
            <a:normAutofit/>
          </a:bodyPr>
          <a:lstStyle/>
          <a:p>
            <a:r>
              <a:rPr lang="ja-JP" altLang="en-US" sz="2800" b="1" dirty="0">
                <a:latin typeface="+mn-ea"/>
                <a:ea typeface="+mn-ea"/>
              </a:rPr>
              <a:t>歪曲収差変化試験</a:t>
            </a:r>
            <a:r>
              <a:rPr lang="en-US" altLang="ja-JP" sz="2800" b="1" dirty="0">
                <a:latin typeface="+mn-ea"/>
                <a:ea typeface="+mn-ea"/>
              </a:rPr>
              <a:t>: </a:t>
            </a:r>
            <a:r>
              <a:rPr lang="ja-JP" altLang="en-US" sz="2800" b="1" dirty="0">
                <a:latin typeface="+mn-ea"/>
                <a:ea typeface="+mn-ea"/>
              </a:rPr>
              <a:t>解析例 </a:t>
            </a:r>
          </a:p>
        </p:txBody>
      </p:sp>
      <p:sp>
        <p:nvSpPr>
          <p:cNvPr id="4" name="スライド番号プレースホルダー 3">
            <a:extLst>
              <a:ext uri="{FF2B5EF4-FFF2-40B4-BE49-F238E27FC236}">
                <a16:creationId xmlns:a16="http://schemas.microsoft.com/office/drawing/2014/main" id="{737A893B-6267-0206-134B-C480FBDCBFC2}"/>
              </a:ext>
            </a:extLst>
          </p:cNvPr>
          <p:cNvSpPr>
            <a:spLocks noGrp="1"/>
          </p:cNvSpPr>
          <p:nvPr>
            <p:ph type="sldNum" sz="quarter" idx="12"/>
          </p:nvPr>
        </p:nvSpPr>
        <p:spPr/>
        <p:txBody>
          <a:bodyPr/>
          <a:lstStyle/>
          <a:p>
            <a:fld id="{32245A81-1D15-45FC-8243-E8FBF5E17B5B}" type="slidenum">
              <a:rPr kumimoji="1" lang="ja-JP" altLang="en-US" smtClean="0"/>
              <a:t>11</a:t>
            </a:fld>
            <a:endParaRPr kumimoji="1" lang="ja-JP" altLang="en-US"/>
          </a:p>
        </p:txBody>
      </p:sp>
      <p:pic>
        <p:nvPicPr>
          <p:cNvPr id="5" name="図 4">
            <a:extLst>
              <a:ext uri="{FF2B5EF4-FFF2-40B4-BE49-F238E27FC236}">
                <a16:creationId xmlns:a16="http://schemas.microsoft.com/office/drawing/2014/main" id="{7C5BD325-5D76-506A-BC6A-727421632650}"/>
              </a:ext>
            </a:extLst>
          </p:cNvPr>
          <p:cNvPicPr>
            <a:picLocks noChangeAspect="1"/>
          </p:cNvPicPr>
          <p:nvPr/>
        </p:nvPicPr>
        <p:blipFill>
          <a:blip r:embed="rId3"/>
          <a:stretch>
            <a:fillRect/>
          </a:stretch>
        </p:blipFill>
        <p:spPr>
          <a:xfrm>
            <a:off x="8798" y="2285999"/>
            <a:ext cx="4563202" cy="4563202"/>
          </a:xfrm>
          <a:prstGeom prst="rect">
            <a:avLst/>
          </a:prstGeom>
        </p:spPr>
      </p:pic>
      <p:pic>
        <p:nvPicPr>
          <p:cNvPr id="6" name="図 5">
            <a:extLst>
              <a:ext uri="{FF2B5EF4-FFF2-40B4-BE49-F238E27FC236}">
                <a16:creationId xmlns:a16="http://schemas.microsoft.com/office/drawing/2014/main" id="{749EA5D1-25CA-4545-57A6-2C037145EAE7}"/>
              </a:ext>
            </a:extLst>
          </p:cNvPr>
          <p:cNvPicPr>
            <a:picLocks noChangeAspect="1"/>
          </p:cNvPicPr>
          <p:nvPr/>
        </p:nvPicPr>
        <p:blipFill>
          <a:blip r:embed="rId4"/>
          <a:stretch>
            <a:fillRect/>
          </a:stretch>
        </p:blipFill>
        <p:spPr>
          <a:xfrm>
            <a:off x="4569018" y="2294798"/>
            <a:ext cx="4563202" cy="4563202"/>
          </a:xfrm>
          <a:prstGeom prst="rect">
            <a:avLst/>
          </a:prstGeom>
        </p:spPr>
      </p:pic>
      <p:sp>
        <p:nvSpPr>
          <p:cNvPr id="9" name="テキスト ボックス 8">
            <a:extLst>
              <a:ext uri="{FF2B5EF4-FFF2-40B4-BE49-F238E27FC236}">
                <a16:creationId xmlns:a16="http://schemas.microsoft.com/office/drawing/2014/main" id="{86BB8AD8-3906-5458-944C-378205C08F33}"/>
              </a:ext>
            </a:extLst>
          </p:cNvPr>
          <p:cNvSpPr txBox="1"/>
          <p:nvPr/>
        </p:nvSpPr>
        <p:spPr>
          <a:xfrm>
            <a:off x="1346542" y="2095829"/>
            <a:ext cx="2564091" cy="369332"/>
          </a:xfrm>
          <a:prstGeom prst="rect">
            <a:avLst/>
          </a:prstGeom>
          <a:noFill/>
        </p:spPr>
        <p:txBody>
          <a:bodyPr wrap="square" rtlCol="0">
            <a:spAutoFit/>
          </a:bodyPr>
          <a:lstStyle/>
          <a:p>
            <a:r>
              <a:rPr kumimoji="1" lang="ja-JP" altLang="en-US" b="1" dirty="0"/>
              <a:t>元の歪曲収差マップ</a:t>
            </a:r>
          </a:p>
        </p:txBody>
      </p:sp>
      <p:sp>
        <p:nvSpPr>
          <p:cNvPr id="11" name="テキスト ボックス 10">
            <a:extLst>
              <a:ext uri="{FF2B5EF4-FFF2-40B4-BE49-F238E27FC236}">
                <a16:creationId xmlns:a16="http://schemas.microsoft.com/office/drawing/2014/main" id="{434FD32F-6648-0609-90E5-228793778F30}"/>
              </a:ext>
            </a:extLst>
          </p:cNvPr>
          <p:cNvSpPr txBox="1"/>
          <p:nvPr/>
        </p:nvSpPr>
        <p:spPr>
          <a:xfrm>
            <a:off x="5906762" y="2108767"/>
            <a:ext cx="2564091" cy="369332"/>
          </a:xfrm>
          <a:prstGeom prst="rect">
            <a:avLst/>
          </a:prstGeom>
          <a:noFill/>
        </p:spPr>
        <p:txBody>
          <a:bodyPr wrap="square" rtlCol="0">
            <a:spAutoFit/>
          </a:bodyPr>
          <a:lstStyle/>
          <a:p>
            <a:r>
              <a:rPr kumimoji="1" lang="ja-JP" altLang="en-US" b="1" dirty="0"/>
              <a:t>歪曲収差変化分マップ</a:t>
            </a:r>
          </a:p>
        </p:txBody>
      </p:sp>
      <p:sp>
        <p:nvSpPr>
          <p:cNvPr id="13" name="テキスト ボックス 12">
            <a:extLst>
              <a:ext uri="{FF2B5EF4-FFF2-40B4-BE49-F238E27FC236}">
                <a16:creationId xmlns:a16="http://schemas.microsoft.com/office/drawing/2014/main" id="{6727E543-6414-FA0E-00AF-F3BF18B4F13E}"/>
              </a:ext>
            </a:extLst>
          </p:cNvPr>
          <p:cNvSpPr txBox="1"/>
          <p:nvPr/>
        </p:nvSpPr>
        <p:spPr>
          <a:xfrm>
            <a:off x="2200529" y="993438"/>
            <a:ext cx="3420208" cy="369332"/>
          </a:xfrm>
          <a:prstGeom prst="rect">
            <a:avLst/>
          </a:prstGeom>
          <a:noFill/>
        </p:spPr>
        <p:txBody>
          <a:bodyPr wrap="square">
            <a:spAutoFit/>
          </a:bodyPr>
          <a:lstStyle/>
          <a:p>
            <a:r>
              <a:rPr kumimoji="1" lang="en-US" altLang="ja-JP" b="1" dirty="0"/>
              <a:t>M2 tilt </a:t>
            </a:r>
            <a:r>
              <a:rPr kumimoji="1" lang="en-US" altLang="ja-JP" b="1" dirty="0" err="1"/>
              <a:t>θx</a:t>
            </a:r>
            <a:r>
              <a:rPr kumimoji="1" lang="en-US" altLang="ja-JP" b="1" dirty="0"/>
              <a:t>=14.4 mas</a:t>
            </a:r>
            <a:r>
              <a:rPr lang="ja-JP" altLang="en-US" b="1" dirty="0"/>
              <a:t> </a:t>
            </a:r>
            <a:r>
              <a:rPr lang="en-US" altLang="ja-JP" b="1" dirty="0"/>
              <a:t>(4 10</a:t>
            </a:r>
            <a:r>
              <a:rPr lang="en-US" altLang="ja-JP" b="1" baseline="30000" dirty="0"/>
              <a:t>-6</a:t>
            </a:r>
            <a:r>
              <a:rPr lang="en-US" altLang="ja-JP" b="1" dirty="0"/>
              <a:t> </a:t>
            </a:r>
            <a:r>
              <a:rPr lang="en-US" altLang="ja-JP" b="1" dirty="0" err="1"/>
              <a:t>degs</a:t>
            </a:r>
            <a:r>
              <a:rPr lang="en-US" altLang="ja-JP" b="1" dirty="0"/>
              <a:t>)</a:t>
            </a:r>
            <a:endParaRPr lang="ja-JP" altLang="en-US" b="1" dirty="0"/>
          </a:p>
        </p:txBody>
      </p:sp>
      <p:sp>
        <p:nvSpPr>
          <p:cNvPr id="24" name="矢印: 下カーブ 23">
            <a:extLst>
              <a:ext uri="{FF2B5EF4-FFF2-40B4-BE49-F238E27FC236}">
                <a16:creationId xmlns:a16="http://schemas.microsoft.com/office/drawing/2014/main" id="{1CDD0902-21B9-EAAA-420C-4A077E7F25FE}"/>
              </a:ext>
            </a:extLst>
          </p:cNvPr>
          <p:cNvSpPr/>
          <p:nvPr/>
        </p:nvSpPr>
        <p:spPr>
          <a:xfrm rot="16377655">
            <a:off x="5549575" y="1074418"/>
            <a:ext cx="438163" cy="103685"/>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テキスト ボックス 24">
            <a:extLst>
              <a:ext uri="{FF2B5EF4-FFF2-40B4-BE49-F238E27FC236}">
                <a16:creationId xmlns:a16="http://schemas.microsoft.com/office/drawing/2014/main" id="{82313F51-67BE-D8B9-F61C-A90F50561128}"/>
              </a:ext>
            </a:extLst>
          </p:cNvPr>
          <p:cNvSpPr txBox="1"/>
          <p:nvPr/>
        </p:nvSpPr>
        <p:spPr>
          <a:xfrm>
            <a:off x="2200529" y="1410259"/>
            <a:ext cx="3243856" cy="646331"/>
          </a:xfrm>
          <a:prstGeom prst="rect">
            <a:avLst/>
          </a:prstGeom>
          <a:noFill/>
        </p:spPr>
        <p:txBody>
          <a:bodyPr wrap="square" rtlCol="0">
            <a:spAutoFit/>
          </a:bodyPr>
          <a:lstStyle/>
          <a:p>
            <a:r>
              <a:rPr kumimoji="1" lang="ja-JP" altLang="en-US" b="1" dirty="0"/>
              <a:t>視野端で歪曲収差最大で</a:t>
            </a:r>
            <a:r>
              <a:rPr kumimoji="1" lang="en-US" altLang="ja-JP" b="1" dirty="0"/>
              <a:t>1.8μas</a:t>
            </a:r>
            <a:r>
              <a:rPr kumimoji="1" lang="ja-JP" altLang="en-US" b="1" dirty="0"/>
              <a:t>変化</a:t>
            </a:r>
          </a:p>
        </p:txBody>
      </p:sp>
    </p:spTree>
    <p:extLst>
      <p:ext uri="{BB962C8B-B14F-4D97-AF65-F5344CB8AC3E}">
        <p14:creationId xmlns:p14="http://schemas.microsoft.com/office/powerpoint/2010/main" val="3615557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DB171F16-7699-D966-D7A4-373B371D0385}"/>
              </a:ext>
            </a:extLst>
          </p:cNvPr>
          <p:cNvSpPr/>
          <p:nvPr/>
        </p:nvSpPr>
        <p:spPr>
          <a:xfrm>
            <a:off x="5806331" y="3589266"/>
            <a:ext cx="2406155" cy="223123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31FF2C7-A00B-37BC-3BEF-F61FC54B89A7}"/>
              </a:ext>
            </a:extLst>
          </p:cNvPr>
          <p:cNvSpPr>
            <a:spLocks noGrp="1"/>
          </p:cNvSpPr>
          <p:nvPr>
            <p:ph type="title"/>
          </p:nvPr>
        </p:nvSpPr>
        <p:spPr>
          <a:xfrm>
            <a:off x="360000" y="72000"/>
            <a:ext cx="7886700" cy="661816"/>
          </a:xfrm>
        </p:spPr>
        <p:txBody>
          <a:bodyPr>
            <a:normAutofit/>
          </a:bodyPr>
          <a:lstStyle/>
          <a:p>
            <a:r>
              <a:rPr lang="ja-JP" altLang="en-US" sz="2800" b="1" dirty="0">
                <a:latin typeface="+mn-ea"/>
                <a:ea typeface="+mn-ea"/>
              </a:rPr>
              <a:t>望遠鏡光学系</a:t>
            </a:r>
            <a:r>
              <a:rPr lang="en-US" altLang="ja-JP" sz="2800" b="1" dirty="0">
                <a:latin typeface="+mn-ea"/>
                <a:ea typeface="+mn-ea"/>
              </a:rPr>
              <a:t>E2E</a:t>
            </a:r>
            <a:r>
              <a:rPr lang="ja-JP" altLang="en-US" sz="2800" b="1" dirty="0">
                <a:latin typeface="+mn-ea"/>
                <a:ea typeface="+mn-ea"/>
              </a:rPr>
              <a:t>試験案 </a:t>
            </a:r>
          </a:p>
        </p:txBody>
      </p:sp>
      <p:sp>
        <p:nvSpPr>
          <p:cNvPr id="3" name="テキスト ボックス 2">
            <a:extLst>
              <a:ext uri="{FF2B5EF4-FFF2-40B4-BE49-F238E27FC236}">
                <a16:creationId xmlns:a16="http://schemas.microsoft.com/office/drawing/2014/main" id="{2901A6ED-B10D-1330-3FE2-4F0E5654AEAC}"/>
              </a:ext>
            </a:extLst>
          </p:cNvPr>
          <p:cNvSpPr txBox="1"/>
          <p:nvPr/>
        </p:nvSpPr>
        <p:spPr>
          <a:xfrm>
            <a:off x="450166" y="695492"/>
            <a:ext cx="8693834" cy="230832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kumimoji="1" lang="ja-JP" altLang="en-US" b="1" dirty="0"/>
              <a:t>真空チャンバーを準備（</a:t>
            </a:r>
            <a:r>
              <a:rPr kumimoji="1" lang="en-US" altLang="ja-JP" b="1" dirty="0"/>
              <a:t>JAXA</a:t>
            </a:r>
            <a:r>
              <a:rPr kumimoji="1" lang="ja-JP" altLang="en-US" b="1" dirty="0"/>
              <a:t>筑波光学チャンバー？</a:t>
            </a:r>
            <a:r>
              <a:rPr kumimoji="1" lang="ja-JP" altLang="en-US" b="1" dirty="0">
                <a:solidFill>
                  <a:srgbClr val="FF0000"/>
                </a:solidFill>
              </a:rPr>
              <a:t>簡易真空チャンバー製作</a:t>
            </a:r>
            <a:r>
              <a:rPr kumimoji="1" lang="ja-JP" altLang="en-US" b="1" dirty="0"/>
              <a:t>？）</a:t>
            </a:r>
            <a:endParaRPr kumimoji="1" lang="en-US" altLang="ja-JP" b="1" dirty="0"/>
          </a:p>
          <a:p>
            <a:pPr marL="285750" indent="-285750">
              <a:buFont typeface="Arial" panose="020B0604020202020204" pitchFamily="34" charset="0"/>
              <a:buChar char="•"/>
            </a:pPr>
            <a:r>
              <a:rPr kumimoji="1" lang="ja-JP" altLang="en-US" b="1" dirty="0"/>
              <a:t>望遠鏡を水平置き設置。望遠鏡アライメントキューブにより光軸水平だし。</a:t>
            </a:r>
            <a:endParaRPr kumimoji="1" lang="en-US" altLang="ja-JP" b="1" dirty="0"/>
          </a:p>
          <a:p>
            <a:pPr marL="285750" indent="-285750">
              <a:buFont typeface="Arial" panose="020B0604020202020204" pitchFamily="34" charset="0"/>
              <a:buChar char="•"/>
            </a:pPr>
            <a:r>
              <a:rPr kumimoji="1" lang="el-GR" altLang="ja-JP" b="1" dirty="0">
                <a:solidFill>
                  <a:srgbClr val="FF0000"/>
                </a:solidFill>
              </a:rPr>
              <a:t>Φ</a:t>
            </a:r>
            <a:r>
              <a:rPr kumimoji="1" lang="en-US" altLang="ja-JP" b="1" dirty="0">
                <a:solidFill>
                  <a:srgbClr val="FF0000"/>
                </a:solidFill>
              </a:rPr>
              <a:t>50㎝</a:t>
            </a:r>
            <a:r>
              <a:rPr kumimoji="1" lang="ja-JP" altLang="en-US" b="1" dirty="0">
                <a:solidFill>
                  <a:srgbClr val="FF0000"/>
                </a:solidFill>
              </a:rPr>
              <a:t>光学窓付きフランジ・傾き調整、焦点調整機構付き</a:t>
            </a:r>
            <a:r>
              <a:rPr kumimoji="1" lang="en-US" altLang="ja-JP" b="1" dirty="0">
                <a:solidFill>
                  <a:srgbClr val="FF0000"/>
                </a:solidFill>
              </a:rPr>
              <a:t>φ40㎝</a:t>
            </a:r>
            <a:r>
              <a:rPr kumimoji="1" lang="ja-JP" altLang="en-US" b="1" dirty="0">
                <a:solidFill>
                  <a:srgbClr val="FF0000"/>
                </a:solidFill>
              </a:rPr>
              <a:t>コリメータ</a:t>
            </a:r>
            <a:r>
              <a:rPr kumimoji="1" lang="ja-JP" altLang="en-US" b="1" dirty="0"/>
              <a:t>をチャンバー外部に設置。</a:t>
            </a:r>
            <a:endParaRPr kumimoji="1" lang="en-US" altLang="ja-JP" b="1" dirty="0"/>
          </a:p>
          <a:p>
            <a:pPr marL="285750" indent="-285750">
              <a:buFont typeface="Arial" panose="020B0604020202020204" pitchFamily="34" charset="0"/>
              <a:buChar char="•"/>
            </a:pPr>
            <a:r>
              <a:rPr kumimoji="1" lang="ja-JP" altLang="en-US" b="1" dirty="0"/>
              <a:t>真空・温度・焦点位置の確認</a:t>
            </a:r>
            <a:endParaRPr kumimoji="1" lang="en-US" altLang="ja-JP" b="1" dirty="0"/>
          </a:p>
          <a:p>
            <a:pPr marL="285750" indent="-285750">
              <a:buFont typeface="Arial" panose="020B0604020202020204" pitchFamily="34" charset="0"/>
              <a:buChar char="•"/>
            </a:pPr>
            <a:r>
              <a:rPr kumimoji="1" lang="ja-JP" altLang="en-US" b="1" dirty="0"/>
              <a:t>既知のデフォーカス（</a:t>
            </a:r>
            <a:r>
              <a:rPr kumimoji="1" lang="en-US" altLang="ja-JP" b="1" dirty="0"/>
              <a:t>M5</a:t>
            </a:r>
            <a:r>
              <a:rPr kumimoji="1" lang="ja-JP" altLang="en-US" b="1" dirty="0"/>
              <a:t>の焦点調節機構想定）を与え、</a:t>
            </a:r>
            <a:r>
              <a:rPr kumimoji="1" lang="en-US" altLang="ja-JP" b="1" dirty="0">
                <a:solidFill>
                  <a:srgbClr val="FF0000"/>
                </a:solidFill>
              </a:rPr>
              <a:t>Phase Diversity</a:t>
            </a:r>
            <a:r>
              <a:rPr kumimoji="1" lang="ja-JP" altLang="en-US" b="1" dirty="0">
                <a:solidFill>
                  <a:srgbClr val="FF0000"/>
                </a:solidFill>
              </a:rPr>
              <a:t>法</a:t>
            </a:r>
            <a:r>
              <a:rPr kumimoji="1" lang="ja-JP" altLang="en-US" b="1" dirty="0"/>
              <a:t>により、波面測定（重力変形の影響を考慮）。ベストフォーカス調整も行う。</a:t>
            </a:r>
            <a:endParaRPr kumimoji="1" lang="en-US" altLang="ja-JP" b="1" dirty="0"/>
          </a:p>
        </p:txBody>
      </p:sp>
      <p:sp>
        <p:nvSpPr>
          <p:cNvPr id="8" name="正方形/長方形 7">
            <a:extLst>
              <a:ext uri="{FF2B5EF4-FFF2-40B4-BE49-F238E27FC236}">
                <a16:creationId xmlns:a16="http://schemas.microsoft.com/office/drawing/2014/main" id="{116C1A79-B3DD-8D61-7E8C-46F0DA71FB17}"/>
              </a:ext>
            </a:extLst>
          </p:cNvPr>
          <p:cNvSpPr/>
          <p:nvPr/>
        </p:nvSpPr>
        <p:spPr>
          <a:xfrm>
            <a:off x="5271247" y="3306879"/>
            <a:ext cx="3590365" cy="2806246"/>
          </a:xfrm>
          <a:prstGeom prst="rect">
            <a:avLst/>
          </a:prstGeom>
          <a:no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706C1E3-0A2A-3AB0-1057-BA67A552E806}"/>
              </a:ext>
            </a:extLst>
          </p:cNvPr>
          <p:cNvSpPr/>
          <p:nvPr/>
        </p:nvSpPr>
        <p:spPr>
          <a:xfrm>
            <a:off x="8212486" y="3589266"/>
            <a:ext cx="210264" cy="22312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5C97F37-03BF-6ABA-B9DA-BF9C73C6D5CE}"/>
              </a:ext>
            </a:extLst>
          </p:cNvPr>
          <p:cNvSpPr/>
          <p:nvPr/>
        </p:nvSpPr>
        <p:spPr>
          <a:xfrm>
            <a:off x="5217459" y="4570902"/>
            <a:ext cx="123114" cy="102197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5038DCF-9B29-EDE6-A7AF-9EEC53957E24}"/>
              </a:ext>
            </a:extLst>
          </p:cNvPr>
          <p:cNvSpPr/>
          <p:nvPr/>
        </p:nvSpPr>
        <p:spPr>
          <a:xfrm rot="5400000">
            <a:off x="6995842" y="6028133"/>
            <a:ext cx="155285" cy="1648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DF68E086-53B4-5EA1-4C5E-6AE30527589B}"/>
              </a:ext>
            </a:extLst>
          </p:cNvPr>
          <p:cNvSpPr/>
          <p:nvPr/>
        </p:nvSpPr>
        <p:spPr>
          <a:xfrm>
            <a:off x="2173574" y="4637626"/>
            <a:ext cx="2143593" cy="903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8A936580-2C11-3504-1B3C-BCC29F9B4955}"/>
              </a:ext>
            </a:extLst>
          </p:cNvPr>
          <p:cNvSpPr txBox="1"/>
          <p:nvPr/>
        </p:nvSpPr>
        <p:spPr>
          <a:xfrm>
            <a:off x="3727457" y="5657859"/>
            <a:ext cx="1619197" cy="338554"/>
          </a:xfrm>
          <a:prstGeom prst="rect">
            <a:avLst/>
          </a:prstGeom>
          <a:noFill/>
        </p:spPr>
        <p:txBody>
          <a:bodyPr wrap="square">
            <a:spAutoFit/>
          </a:bodyPr>
          <a:lstStyle/>
          <a:p>
            <a:r>
              <a:rPr kumimoji="1" lang="el-GR" altLang="ja-JP" sz="1600" dirty="0">
                <a:solidFill>
                  <a:srgbClr val="FF0000"/>
                </a:solidFill>
              </a:rPr>
              <a:t>Φ</a:t>
            </a:r>
            <a:r>
              <a:rPr kumimoji="1" lang="en-US" altLang="ja-JP" sz="1600" dirty="0">
                <a:solidFill>
                  <a:srgbClr val="FF0000"/>
                </a:solidFill>
              </a:rPr>
              <a:t>50㎝</a:t>
            </a:r>
            <a:r>
              <a:rPr kumimoji="1" lang="ja-JP" altLang="en-US" sz="1600" dirty="0">
                <a:solidFill>
                  <a:srgbClr val="FF0000"/>
                </a:solidFill>
              </a:rPr>
              <a:t>光学窓</a:t>
            </a:r>
            <a:endParaRPr lang="ja-JP" altLang="en-US" sz="1600" dirty="0"/>
          </a:p>
        </p:txBody>
      </p:sp>
      <p:sp>
        <p:nvSpPr>
          <p:cNvPr id="28" name="テキスト ボックス 27">
            <a:extLst>
              <a:ext uri="{FF2B5EF4-FFF2-40B4-BE49-F238E27FC236}">
                <a16:creationId xmlns:a16="http://schemas.microsoft.com/office/drawing/2014/main" id="{BC5FCA4C-3F0F-6A42-1D96-898B58841B98}"/>
              </a:ext>
            </a:extLst>
          </p:cNvPr>
          <p:cNvSpPr txBox="1"/>
          <p:nvPr/>
        </p:nvSpPr>
        <p:spPr>
          <a:xfrm>
            <a:off x="2009345" y="4234091"/>
            <a:ext cx="2031167" cy="338554"/>
          </a:xfrm>
          <a:prstGeom prst="rect">
            <a:avLst/>
          </a:prstGeom>
          <a:noFill/>
        </p:spPr>
        <p:txBody>
          <a:bodyPr wrap="square">
            <a:spAutoFit/>
          </a:bodyPr>
          <a:lstStyle/>
          <a:p>
            <a:r>
              <a:rPr kumimoji="1" lang="en-US" altLang="ja-JP" sz="1600" dirty="0">
                <a:solidFill>
                  <a:srgbClr val="FF0000"/>
                </a:solidFill>
              </a:rPr>
              <a:t>φ40㎝</a:t>
            </a:r>
            <a:r>
              <a:rPr kumimoji="1" lang="ja-JP" altLang="en-US" sz="1600" dirty="0">
                <a:solidFill>
                  <a:srgbClr val="FF0000"/>
                </a:solidFill>
              </a:rPr>
              <a:t>コリメータ</a:t>
            </a:r>
            <a:endParaRPr lang="ja-JP" altLang="en-US" sz="1600" dirty="0"/>
          </a:p>
        </p:txBody>
      </p:sp>
      <p:cxnSp>
        <p:nvCxnSpPr>
          <p:cNvPr id="30" name="直線矢印コネクタ 29">
            <a:extLst>
              <a:ext uri="{FF2B5EF4-FFF2-40B4-BE49-F238E27FC236}">
                <a16:creationId xmlns:a16="http://schemas.microsoft.com/office/drawing/2014/main" id="{D16C37B0-6D15-01EF-7765-33D521706F07}"/>
              </a:ext>
            </a:extLst>
          </p:cNvPr>
          <p:cNvCxnSpPr/>
          <p:nvPr/>
        </p:nvCxnSpPr>
        <p:spPr>
          <a:xfrm flipV="1">
            <a:off x="4706911" y="5423312"/>
            <a:ext cx="510548" cy="234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7B1877BD-19C7-6086-CE74-F08A8FA37734}"/>
              </a:ext>
            </a:extLst>
          </p:cNvPr>
          <p:cNvSpPr txBox="1"/>
          <p:nvPr/>
        </p:nvSpPr>
        <p:spPr>
          <a:xfrm>
            <a:off x="6647075" y="6189231"/>
            <a:ext cx="2443136" cy="338554"/>
          </a:xfrm>
          <a:prstGeom prst="rect">
            <a:avLst/>
          </a:prstGeom>
          <a:noFill/>
        </p:spPr>
        <p:txBody>
          <a:bodyPr wrap="square">
            <a:spAutoFit/>
          </a:bodyPr>
          <a:lstStyle/>
          <a:p>
            <a:r>
              <a:rPr kumimoji="1" lang="el-GR" altLang="ja-JP" sz="1600" dirty="0">
                <a:solidFill>
                  <a:srgbClr val="FF0000"/>
                </a:solidFill>
              </a:rPr>
              <a:t>Φ</a:t>
            </a:r>
            <a:r>
              <a:rPr kumimoji="1" lang="en-US" altLang="ja-JP" sz="1600" dirty="0">
                <a:solidFill>
                  <a:srgbClr val="FF0000"/>
                </a:solidFill>
              </a:rPr>
              <a:t>5㎝</a:t>
            </a:r>
            <a:r>
              <a:rPr kumimoji="1" lang="ja-JP" altLang="en-US" sz="1600" dirty="0">
                <a:solidFill>
                  <a:srgbClr val="FF0000"/>
                </a:solidFill>
              </a:rPr>
              <a:t>光学窓</a:t>
            </a:r>
            <a:endParaRPr kumimoji="1" lang="en-US" altLang="ja-JP" sz="1600" dirty="0">
              <a:solidFill>
                <a:srgbClr val="FF0000"/>
              </a:solidFill>
            </a:endParaRPr>
          </a:p>
        </p:txBody>
      </p:sp>
      <p:sp>
        <p:nvSpPr>
          <p:cNvPr id="33" name="テキスト ボックス 32">
            <a:extLst>
              <a:ext uri="{FF2B5EF4-FFF2-40B4-BE49-F238E27FC236}">
                <a16:creationId xmlns:a16="http://schemas.microsoft.com/office/drawing/2014/main" id="{770C0450-697A-9811-5F05-26DFFCF6A0F6}"/>
              </a:ext>
            </a:extLst>
          </p:cNvPr>
          <p:cNvSpPr txBox="1"/>
          <p:nvPr/>
        </p:nvSpPr>
        <p:spPr>
          <a:xfrm>
            <a:off x="5731103" y="6480797"/>
            <a:ext cx="3404195" cy="338554"/>
          </a:xfrm>
          <a:prstGeom prst="rect">
            <a:avLst/>
          </a:prstGeom>
          <a:noFill/>
        </p:spPr>
        <p:txBody>
          <a:bodyPr wrap="square">
            <a:spAutoFit/>
          </a:bodyPr>
          <a:lstStyle/>
          <a:p>
            <a:r>
              <a:rPr kumimoji="1" lang="ja-JP" altLang="en-US" sz="1600" dirty="0">
                <a:solidFill>
                  <a:srgbClr val="FF0000"/>
                </a:solidFill>
              </a:rPr>
              <a:t>アライメントキューブ測定用</a:t>
            </a:r>
            <a:endParaRPr lang="ja-JP" altLang="en-US" sz="1600" dirty="0"/>
          </a:p>
        </p:txBody>
      </p:sp>
      <p:sp>
        <p:nvSpPr>
          <p:cNvPr id="35" name="テキスト ボックス 34">
            <a:extLst>
              <a:ext uri="{FF2B5EF4-FFF2-40B4-BE49-F238E27FC236}">
                <a16:creationId xmlns:a16="http://schemas.microsoft.com/office/drawing/2014/main" id="{8CBCD850-CCD0-B555-BA73-DC2CF8DCA01F}"/>
              </a:ext>
            </a:extLst>
          </p:cNvPr>
          <p:cNvSpPr txBox="1"/>
          <p:nvPr/>
        </p:nvSpPr>
        <p:spPr>
          <a:xfrm>
            <a:off x="2719405" y="5996413"/>
            <a:ext cx="2524948" cy="584775"/>
          </a:xfrm>
          <a:prstGeom prst="rect">
            <a:avLst/>
          </a:prstGeom>
          <a:noFill/>
        </p:spPr>
        <p:txBody>
          <a:bodyPr wrap="square">
            <a:spAutoFit/>
          </a:bodyPr>
          <a:lstStyle/>
          <a:p>
            <a:r>
              <a:rPr kumimoji="1" lang="ja-JP" altLang="en-US" sz="1600" dirty="0">
                <a:solidFill>
                  <a:srgbClr val="FF0000"/>
                </a:solidFill>
              </a:rPr>
              <a:t>アライメントキューブも見えるように</a:t>
            </a:r>
            <a:endParaRPr lang="ja-JP" altLang="en-US" sz="1600" dirty="0"/>
          </a:p>
        </p:txBody>
      </p:sp>
      <p:sp>
        <p:nvSpPr>
          <p:cNvPr id="37" name="テキスト ボックス 36">
            <a:extLst>
              <a:ext uri="{FF2B5EF4-FFF2-40B4-BE49-F238E27FC236}">
                <a16:creationId xmlns:a16="http://schemas.microsoft.com/office/drawing/2014/main" id="{3272502A-5059-E812-4B2B-194A18645828}"/>
              </a:ext>
            </a:extLst>
          </p:cNvPr>
          <p:cNvSpPr txBox="1"/>
          <p:nvPr/>
        </p:nvSpPr>
        <p:spPr>
          <a:xfrm>
            <a:off x="7320585" y="2974285"/>
            <a:ext cx="1889305" cy="338554"/>
          </a:xfrm>
          <a:prstGeom prst="rect">
            <a:avLst/>
          </a:prstGeom>
          <a:noFill/>
        </p:spPr>
        <p:txBody>
          <a:bodyPr wrap="square">
            <a:spAutoFit/>
          </a:bodyPr>
          <a:lstStyle/>
          <a:p>
            <a:r>
              <a:rPr kumimoji="1" lang="en-US" altLang="ja-JP" sz="1600" dirty="0">
                <a:solidFill>
                  <a:srgbClr val="FF0000"/>
                </a:solidFill>
              </a:rPr>
              <a:t>L</a:t>
            </a:r>
            <a:r>
              <a:rPr kumimoji="1" lang="ja-JP" altLang="en-US" sz="1600" dirty="0">
                <a:solidFill>
                  <a:srgbClr val="FF0000"/>
                </a:solidFill>
              </a:rPr>
              <a:t>字望遠鏡設置台</a:t>
            </a:r>
            <a:endParaRPr lang="ja-JP" altLang="en-US" sz="1600" dirty="0"/>
          </a:p>
        </p:txBody>
      </p:sp>
      <p:cxnSp>
        <p:nvCxnSpPr>
          <p:cNvPr id="39" name="直線矢印コネクタ 38">
            <a:extLst>
              <a:ext uri="{FF2B5EF4-FFF2-40B4-BE49-F238E27FC236}">
                <a16:creationId xmlns:a16="http://schemas.microsoft.com/office/drawing/2014/main" id="{6691D051-6D5D-E67B-9418-AFB596E6804E}"/>
              </a:ext>
            </a:extLst>
          </p:cNvPr>
          <p:cNvCxnSpPr>
            <a:cxnSpLocks/>
          </p:cNvCxnSpPr>
          <p:nvPr/>
        </p:nvCxnSpPr>
        <p:spPr>
          <a:xfrm>
            <a:off x="8100255" y="3175630"/>
            <a:ext cx="0" cy="411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60A6C4BA-98A4-80ED-8325-599572F91D3C}"/>
              </a:ext>
            </a:extLst>
          </p:cNvPr>
          <p:cNvSpPr txBox="1"/>
          <p:nvPr/>
        </p:nvSpPr>
        <p:spPr>
          <a:xfrm>
            <a:off x="5110118" y="2990964"/>
            <a:ext cx="2506660" cy="338554"/>
          </a:xfrm>
          <a:prstGeom prst="rect">
            <a:avLst/>
          </a:prstGeom>
          <a:noFill/>
        </p:spPr>
        <p:txBody>
          <a:bodyPr wrap="square">
            <a:spAutoFit/>
          </a:bodyPr>
          <a:lstStyle/>
          <a:p>
            <a:r>
              <a:rPr kumimoji="1" lang="ja-JP" altLang="en-US" sz="1600" dirty="0">
                <a:solidFill>
                  <a:srgbClr val="FF0000"/>
                </a:solidFill>
              </a:rPr>
              <a:t>簡易真空チャンバー</a:t>
            </a:r>
            <a:endParaRPr lang="ja-JP" altLang="en-US" sz="1600" dirty="0"/>
          </a:p>
        </p:txBody>
      </p:sp>
      <p:sp>
        <p:nvSpPr>
          <p:cNvPr id="4" name="スライド番号プレースホルダー 3">
            <a:extLst>
              <a:ext uri="{FF2B5EF4-FFF2-40B4-BE49-F238E27FC236}">
                <a16:creationId xmlns:a16="http://schemas.microsoft.com/office/drawing/2014/main" id="{2052BACC-3D69-CB38-78CE-8BF11C270BB4}"/>
              </a:ext>
            </a:extLst>
          </p:cNvPr>
          <p:cNvSpPr>
            <a:spLocks noGrp="1"/>
          </p:cNvSpPr>
          <p:nvPr>
            <p:ph type="sldNum" sz="quarter" idx="12"/>
          </p:nvPr>
        </p:nvSpPr>
        <p:spPr>
          <a:xfrm>
            <a:off x="7086600" y="6651131"/>
            <a:ext cx="2057400" cy="365125"/>
          </a:xfrm>
        </p:spPr>
        <p:txBody>
          <a:bodyPr/>
          <a:lstStyle/>
          <a:p>
            <a:fld id="{32245A81-1D15-45FC-8243-E8FBF5E17B5B}" type="slidenum">
              <a:rPr kumimoji="1" lang="ja-JP" altLang="en-US" smtClean="0"/>
              <a:t>12</a:t>
            </a:fld>
            <a:endParaRPr kumimoji="1" lang="ja-JP" altLang="en-US" dirty="0"/>
          </a:p>
        </p:txBody>
      </p:sp>
      <p:pic>
        <p:nvPicPr>
          <p:cNvPr id="10" name="図 9">
            <a:extLst>
              <a:ext uri="{FF2B5EF4-FFF2-40B4-BE49-F238E27FC236}">
                <a16:creationId xmlns:a16="http://schemas.microsoft.com/office/drawing/2014/main" id="{5A4EA4D7-0462-7A48-B493-9D633FAE45F4}"/>
              </a:ext>
            </a:extLst>
          </p:cNvPr>
          <p:cNvPicPr>
            <a:picLocks noChangeAspect="1"/>
          </p:cNvPicPr>
          <p:nvPr/>
        </p:nvPicPr>
        <p:blipFill>
          <a:blip r:embed="rId2"/>
          <a:stretch>
            <a:fillRect/>
          </a:stretch>
        </p:blipFill>
        <p:spPr>
          <a:xfrm>
            <a:off x="6243919" y="3899610"/>
            <a:ext cx="1815217" cy="1515063"/>
          </a:xfrm>
          <a:prstGeom prst="rect">
            <a:avLst/>
          </a:prstGeom>
        </p:spPr>
      </p:pic>
      <p:sp>
        <p:nvSpPr>
          <p:cNvPr id="14" name="テキスト ボックス 13">
            <a:extLst>
              <a:ext uri="{FF2B5EF4-FFF2-40B4-BE49-F238E27FC236}">
                <a16:creationId xmlns:a16="http://schemas.microsoft.com/office/drawing/2014/main" id="{6983E348-6DB5-4320-1453-485C8EB594B3}"/>
              </a:ext>
            </a:extLst>
          </p:cNvPr>
          <p:cNvSpPr txBox="1"/>
          <p:nvPr/>
        </p:nvSpPr>
        <p:spPr>
          <a:xfrm>
            <a:off x="5634477" y="5656329"/>
            <a:ext cx="2939312" cy="338554"/>
          </a:xfrm>
          <a:prstGeom prst="rect">
            <a:avLst/>
          </a:prstGeom>
          <a:noFill/>
        </p:spPr>
        <p:txBody>
          <a:bodyPr wrap="square" rtlCol="0">
            <a:spAutoFit/>
          </a:bodyPr>
          <a:lstStyle/>
          <a:p>
            <a:r>
              <a:rPr kumimoji="1" lang="ja-JP" altLang="en-US" sz="1600" dirty="0"/>
              <a:t>望遠鏡構造・保持構造は省略</a:t>
            </a:r>
          </a:p>
        </p:txBody>
      </p:sp>
    </p:spTree>
    <p:extLst>
      <p:ext uri="{BB962C8B-B14F-4D97-AF65-F5344CB8AC3E}">
        <p14:creationId xmlns:p14="http://schemas.microsoft.com/office/powerpoint/2010/main" val="359590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67689E-57DA-B0F4-E590-EBB460B8745F}"/>
              </a:ext>
            </a:extLst>
          </p:cNvPr>
          <p:cNvSpPr>
            <a:spLocks noGrp="1"/>
          </p:cNvSpPr>
          <p:nvPr>
            <p:ph type="title"/>
          </p:nvPr>
        </p:nvSpPr>
        <p:spPr>
          <a:xfrm>
            <a:off x="1152525" y="18380"/>
            <a:ext cx="6838950" cy="574733"/>
          </a:xfrm>
        </p:spPr>
        <p:txBody>
          <a:bodyPr>
            <a:normAutofit fontScale="90000"/>
          </a:bodyPr>
          <a:lstStyle/>
          <a:p>
            <a:r>
              <a:rPr kumimoji="1" lang="en-US" altLang="ja-JP" sz="3600" dirty="0"/>
              <a:t>Phase Diversity</a:t>
            </a:r>
            <a:r>
              <a:rPr kumimoji="1" lang="ja-JP" altLang="en-US" sz="3600" dirty="0"/>
              <a:t>法による光学性能評価</a:t>
            </a:r>
          </a:p>
        </p:txBody>
      </p:sp>
      <p:sp>
        <p:nvSpPr>
          <p:cNvPr id="3" name="スライド番号プレースホルダー 2">
            <a:extLst>
              <a:ext uri="{FF2B5EF4-FFF2-40B4-BE49-F238E27FC236}">
                <a16:creationId xmlns:a16="http://schemas.microsoft.com/office/drawing/2014/main" id="{2BAB6471-E9CF-9266-BB49-04ED5B6A64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45A81-1D15-45FC-8243-E8FBF5E17B5B}"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4" name="Picture 3">
            <a:extLst>
              <a:ext uri="{FF2B5EF4-FFF2-40B4-BE49-F238E27FC236}">
                <a16:creationId xmlns:a16="http://schemas.microsoft.com/office/drawing/2014/main" id="{CDFB6A3D-9158-0C63-3EEA-B08A6C7AD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776" y="3359024"/>
            <a:ext cx="685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a:extLst>
              <a:ext uri="{FF2B5EF4-FFF2-40B4-BE49-F238E27FC236}">
                <a16:creationId xmlns:a16="http://schemas.microsoft.com/office/drawing/2014/main" id="{08847B58-B507-2BC7-3EF6-37D5C0BD6534}"/>
              </a:ext>
            </a:extLst>
          </p:cNvPr>
          <p:cNvSpPr txBox="1">
            <a:spLocks noChangeArrowheads="1"/>
          </p:cNvSpPr>
          <p:nvPr/>
        </p:nvSpPr>
        <p:spPr bwMode="auto">
          <a:xfrm>
            <a:off x="788376" y="3206624"/>
            <a:ext cx="2057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rPr>
              <a:t>Pinholes focus scan</a:t>
            </a:r>
          </a:p>
        </p:txBody>
      </p:sp>
      <p:sp>
        <p:nvSpPr>
          <p:cNvPr id="6" name="Text Box 5">
            <a:extLst>
              <a:ext uri="{FF2B5EF4-FFF2-40B4-BE49-F238E27FC236}">
                <a16:creationId xmlns:a16="http://schemas.microsoft.com/office/drawing/2014/main" id="{D3D78AD8-EFD3-ED5C-96EB-F5A8BEFEAB96}"/>
              </a:ext>
            </a:extLst>
          </p:cNvPr>
          <p:cNvSpPr txBox="1">
            <a:spLocks noChangeArrowheads="1"/>
          </p:cNvSpPr>
          <p:nvPr/>
        </p:nvSpPr>
        <p:spPr bwMode="auto">
          <a:xfrm>
            <a:off x="788376" y="3740024"/>
            <a:ext cx="152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rPr>
              <a:t>Derived PSF</a:t>
            </a:r>
          </a:p>
        </p:txBody>
      </p:sp>
      <p:sp>
        <p:nvSpPr>
          <p:cNvPr id="7" name="Text Box 6">
            <a:extLst>
              <a:ext uri="{FF2B5EF4-FFF2-40B4-BE49-F238E27FC236}">
                <a16:creationId xmlns:a16="http://schemas.microsoft.com/office/drawing/2014/main" id="{967733D7-4FD6-137D-B867-D8D215DA1F84}"/>
              </a:ext>
            </a:extLst>
          </p:cNvPr>
          <p:cNvSpPr txBox="1">
            <a:spLocks noChangeArrowheads="1"/>
          </p:cNvSpPr>
          <p:nvPr/>
        </p:nvSpPr>
        <p:spPr bwMode="auto">
          <a:xfrm>
            <a:off x="7417776" y="3441451"/>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rPr>
              <a:t>Derived </a:t>
            </a:r>
            <a:r>
              <a:rPr kumimoji="1"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ＭＳ Ｐゴシック" panose="020B0600070205080204" pitchFamily="50" charset="-128"/>
                <a:cs typeface="+mn-cs"/>
              </a:rPr>
              <a:t>wfe</a:t>
            </a:r>
            <a:endPar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sp>
        <p:nvSpPr>
          <p:cNvPr id="8" name="Text Box 7">
            <a:extLst>
              <a:ext uri="{FF2B5EF4-FFF2-40B4-BE49-F238E27FC236}">
                <a16:creationId xmlns:a16="http://schemas.microsoft.com/office/drawing/2014/main" id="{7D3DE81C-4260-C619-277B-9B1F38176D61}"/>
              </a:ext>
            </a:extLst>
          </p:cNvPr>
          <p:cNvSpPr txBox="1">
            <a:spLocks noChangeArrowheads="1"/>
          </p:cNvSpPr>
          <p:nvPr/>
        </p:nvSpPr>
        <p:spPr bwMode="auto">
          <a:xfrm>
            <a:off x="7397261" y="3943101"/>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rPr>
              <a:t>Pinhole deconvolved</a:t>
            </a:r>
          </a:p>
        </p:txBody>
      </p:sp>
      <p:pic>
        <p:nvPicPr>
          <p:cNvPr id="9" name="Picture 8">
            <a:extLst>
              <a:ext uri="{FF2B5EF4-FFF2-40B4-BE49-F238E27FC236}">
                <a16:creationId xmlns:a16="http://schemas.microsoft.com/office/drawing/2014/main" id="{DB9C9120-F678-8ADF-693A-7AE37BB3C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055572"/>
            <a:ext cx="685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4">
            <a:extLst>
              <a:ext uri="{FF2B5EF4-FFF2-40B4-BE49-F238E27FC236}">
                <a16:creationId xmlns:a16="http://schemas.microsoft.com/office/drawing/2014/main" id="{A56FADB8-74D3-2D1B-7F76-295E6156BA0F}"/>
              </a:ext>
            </a:extLst>
          </p:cNvPr>
          <p:cNvSpPr txBox="1">
            <a:spLocks noChangeArrowheads="1"/>
          </p:cNvSpPr>
          <p:nvPr/>
        </p:nvSpPr>
        <p:spPr bwMode="auto">
          <a:xfrm>
            <a:off x="756139" y="4906470"/>
            <a:ext cx="2057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rPr>
              <a:t>Pinholes focus scan</a:t>
            </a:r>
          </a:p>
        </p:txBody>
      </p:sp>
      <p:sp>
        <p:nvSpPr>
          <p:cNvPr id="11" name="Text Box 5">
            <a:extLst>
              <a:ext uri="{FF2B5EF4-FFF2-40B4-BE49-F238E27FC236}">
                <a16:creationId xmlns:a16="http://schemas.microsoft.com/office/drawing/2014/main" id="{F51EF0EF-EBDA-64C4-B47A-A88F05040003}"/>
              </a:ext>
            </a:extLst>
          </p:cNvPr>
          <p:cNvSpPr txBox="1">
            <a:spLocks noChangeArrowheads="1"/>
          </p:cNvSpPr>
          <p:nvPr/>
        </p:nvSpPr>
        <p:spPr bwMode="auto">
          <a:xfrm>
            <a:off x="756139" y="5439870"/>
            <a:ext cx="152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rPr>
              <a:t>Derived PSF</a:t>
            </a:r>
          </a:p>
        </p:txBody>
      </p:sp>
      <p:sp>
        <p:nvSpPr>
          <p:cNvPr id="12" name="Text Box 6">
            <a:extLst>
              <a:ext uri="{FF2B5EF4-FFF2-40B4-BE49-F238E27FC236}">
                <a16:creationId xmlns:a16="http://schemas.microsoft.com/office/drawing/2014/main" id="{30D243BC-179E-5E4A-0961-AEE7590F4C4B}"/>
              </a:ext>
            </a:extLst>
          </p:cNvPr>
          <p:cNvSpPr txBox="1">
            <a:spLocks noChangeArrowheads="1"/>
          </p:cNvSpPr>
          <p:nvPr/>
        </p:nvSpPr>
        <p:spPr bwMode="auto">
          <a:xfrm>
            <a:off x="7508630" y="5089826"/>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rPr>
              <a:t>Derived </a:t>
            </a:r>
            <a:r>
              <a:rPr kumimoji="1" lang="en-US" altLang="ja-JP" sz="1800" b="0" i="0" u="none" strike="noStrike" kern="1200" cap="none" spc="0" normalizeH="0" baseline="0" noProof="0" dirty="0" err="1">
                <a:ln>
                  <a:noFill/>
                </a:ln>
                <a:solidFill>
                  <a:prstClr val="black"/>
                </a:solidFill>
                <a:effectLst/>
                <a:uLnTx/>
                <a:uFillTx/>
                <a:latin typeface="Times New Roman" panose="02020603050405020304" pitchFamily="18" charset="0"/>
                <a:ea typeface="ＭＳ Ｐゴシック" panose="020B0600070205080204" pitchFamily="50" charset="-128"/>
                <a:cs typeface="+mn-cs"/>
              </a:rPr>
              <a:t>wfe</a:t>
            </a:r>
            <a:endPar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sp>
        <p:nvSpPr>
          <p:cNvPr id="13" name="Text Box 7">
            <a:extLst>
              <a:ext uri="{FF2B5EF4-FFF2-40B4-BE49-F238E27FC236}">
                <a16:creationId xmlns:a16="http://schemas.microsoft.com/office/drawing/2014/main" id="{BA20FE7F-8EBE-A752-88D2-B4EAE3AC5403}"/>
              </a:ext>
            </a:extLst>
          </p:cNvPr>
          <p:cNvSpPr txBox="1">
            <a:spLocks noChangeArrowheads="1"/>
          </p:cNvSpPr>
          <p:nvPr/>
        </p:nvSpPr>
        <p:spPr bwMode="auto">
          <a:xfrm>
            <a:off x="7508630" y="5614799"/>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rPr>
              <a:t>Pinhole deconvolved</a:t>
            </a:r>
          </a:p>
        </p:txBody>
      </p:sp>
      <p:sp>
        <p:nvSpPr>
          <p:cNvPr id="14" name="テキスト ボックス 13">
            <a:extLst>
              <a:ext uri="{FF2B5EF4-FFF2-40B4-BE49-F238E27FC236}">
                <a16:creationId xmlns:a16="http://schemas.microsoft.com/office/drawing/2014/main" id="{178E7A54-06E3-2A61-7F3E-1BE77D5A0FF2}"/>
              </a:ext>
            </a:extLst>
          </p:cNvPr>
          <p:cNvSpPr txBox="1"/>
          <p:nvPr/>
        </p:nvSpPr>
        <p:spPr>
          <a:xfrm>
            <a:off x="499695" y="2967034"/>
            <a:ext cx="11005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-0.69λ PV</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E3273315-C823-EF4B-157A-D851BA959B44}"/>
              </a:ext>
            </a:extLst>
          </p:cNvPr>
          <p:cNvSpPr txBox="1"/>
          <p:nvPr/>
        </p:nvSpPr>
        <p:spPr>
          <a:xfrm>
            <a:off x="6117984" y="2967034"/>
            <a:ext cx="118842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+0.69λ PV</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0EDA30B5-7129-9870-7AC7-C9D01E33D360}"/>
              </a:ext>
            </a:extLst>
          </p:cNvPr>
          <p:cNvSpPr/>
          <p:nvPr/>
        </p:nvSpPr>
        <p:spPr>
          <a:xfrm>
            <a:off x="307731" y="2967034"/>
            <a:ext cx="8634045" cy="1696548"/>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DAB81832-15E7-C719-081E-57207F6DC7D2}"/>
              </a:ext>
            </a:extLst>
          </p:cNvPr>
          <p:cNvSpPr/>
          <p:nvPr/>
        </p:nvSpPr>
        <p:spPr>
          <a:xfrm>
            <a:off x="310660" y="4675672"/>
            <a:ext cx="8634045" cy="1696548"/>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2E5970AC-2787-1E37-BC39-C6DF71253915}"/>
              </a:ext>
            </a:extLst>
          </p:cNvPr>
          <p:cNvSpPr txBox="1"/>
          <p:nvPr/>
        </p:nvSpPr>
        <p:spPr>
          <a:xfrm>
            <a:off x="511423" y="4640500"/>
            <a:ext cx="11005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-0.69λ PV</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6575D4CC-CC00-024E-E8D7-98EEEA38CBB5}"/>
              </a:ext>
            </a:extLst>
          </p:cNvPr>
          <p:cNvSpPr txBox="1"/>
          <p:nvPr/>
        </p:nvSpPr>
        <p:spPr>
          <a:xfrm>
            <a:off x="6129712" y="4640500"/>
            <a:ext cx="118842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+0.69λ PV</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F24D5934-642F-486A-F373-D321833ACEA3}"/>
              </a:ext>
            </a:extLst>
          </p:cNvPr>
          <p:cNvSpPr txBox="1"/>
          <p:nvPr/>
        </p:nvSpPr>
        <p:spPr>
          <a:xfrm>
            <a:off x="307731" y="914400"/>
            <a:ext cx="8018584"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既知のデフォーカス量（</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 λ</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程度）を与えた撮像データを、波面誤差がゼルニケ直交関数で表せると仮定して、メリット関数を最小になるよう、ゼルニケ係数を求める。</a:t>
            </a:r>
          </a:p>
        </p:txBody>
      </p:sp>
    </p:spTree>
    <p:extLst>
      <p:ext uri="{BB962C8B-B14F-4D97-AF65-F5344CB8AC3E}">
        <p14:creationId xmlns:p14="http://schemas.microsoft.com/office/powerpoint/2010/main" val="955371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F2348FA-76AF-A7FE-959F-C2B3507B812B}"/>
              </a:ext>
            </a:extLst>
          </p:cNvPr>
          <p:cNvPicPr>
            <a:picLocks noChangeAspect="1"/>
          </p:cNvPicPr>
          <p:nvPr/>
        </p:nvPicPr>
        <p:blipFill>
          <a:blip r:embed="rId2"/>
          <a:stretch>
            <a:fillRect/>
          </a:stretch>
        </p:blipFill>
        <p:spPr>
          <a:xfrm rot="5400000">
            <a:off x="1645073" y="1815447"/>
            <a:ext cx="4439270" cy="4915586"/>
          </a:xfrm>
          <a:prstGeom prst="rect">
            <a:avLst/>
          </a:prstGeom>
        </p:spPr>
      </p:pic>
      <p:sp>
        <p:nvSpPr>
          <p:cNvPr id="2" name="タイトル 1">
            <a:extLst>
              <a:ext uri="{FF2B5EF4-FFF2-40B4-BE49-F238E27FC236}">
                <a16:creationId xmlns:a16="http://schemas.microsoft.com/office/drawing/2014/main" id="{531FF2C7-A00B-37BC-3BEF-F61FC54B89A7}"/>
              </a:ext>
            </a:extLst>
          </p:cNvPr>
          <p:cNvSpPr>
            <a:spLocks noGrp="1"/>
          </p:cNvSpPr>
          <p:nvPr>
            <p:ph type="title"/>
          </p:nvPr>
        </p:nvSpPr>
        <p:spPr>
          <a:xfrm>
            <a:off x="360000" y="72000"/>
            <a:ext cx="7886700" cy="661816"/>
          </a:xfrm>
        </p:spPr>
        <p:txBody>
          <a:bodyPr>
            <a:normAutofit/>
          </a:bodyPr>
          <a:lstStyle/>
          <a:p>
            <a:r>
              <a:rPr lang="ja-JP" altLang="en-US" sz="2800" b="1" dirty="0">
                <a:latin typeface="+mn-ea"/>
                <a:ea typeface="+mn-ea"/>
              </a:rPr>
              <a:t>望遠鏡部環境試験前後の健全性試験案 </a:t>
            </a:r>
          </a:p>
        </p:txBody>
      </p:sp>
      <p:sp>
        <p:nvSpPr>
          <p:cNvPr id="4" name="テキスト ボックス 3">
            <a:extLst>
              <a:ext uri="{FF2B5EF4-FFF2-40B4-BE49-F238E27FC236}">
                <a16:creationId xmlns:a16="http://schemas.microsoft.com/office/drawing/2014/main" id="{6FA2031D-97F3-5D9F-8B10-10B5C236914B}"/>
              </a:ext>
            </a:extLst>
          </p:cNvPr>
          <p:cNvSpPr txBox="1"/>
          <p:nvPr/>
        </p:nvSpPr>
        <p:spPr>
          <a:xfrm>
            <a:off x="4187372" y="1338338"/>
            <a:ext cx="4575762" cy="2031325"/>
          </a:xfrm>
          <a:prstGeom prst="rect">
            <a:avLst/>
          </a:prstGeom>
          <a:noFill/>
          <a:ln>
            <a:solidFill>
              <a:schemeClr val="tx1"/>
            </a:solidFill>
          </a:ln>
        </p:spPr>
        <p:txBody>
          <a:bodyPr wrap="square" rtlCol="0">
            <a:spAutoFit/>
          </a:bodyPr>
          <a:lstStyle/>
          <a:p>
            <a:r>
              <a:rPr kumimoji="1" lang="ja-JP" altLang="en-US" b="1" dirty="0"/>
              <a:t>望遠鏡部単体光学試験</a:t>
            </a:r>
            <a:endParaRPr kumimoji="1" lang="en-US" altLang="ja-JP" b="1" dirty="0"/>
          </a:p>
          <a:p>
            <a:r>
              <a:rPr kumimoji="1" lang="ja-JP" altLang="en-US" b="1" dirty="0"/>
              <a:t>望遠鏡部を組立調整につかったやぐらに設置。検出器ボックス前に、</a:t>
            </a:r>
            <a:r>
              <a:rPr kumimoji="1" lang="en-US" altLang="ja-JP" b="1" dirty="0">
                <a:solidFill>
                  <a:srgbClr val="FF0000"/>
                </a:solidFill>
              </a:rPr>
              <a:t>34</a:t>
            </a:r>
            <a:r>
              <a:rPr kumimoji="1" lang="ja-JP" altLang="en-US" b="1" dirty="0">
                <a:solidFill>
                  <a:srgbClr val="FF0000"/>
                </a:solidFill>
              </a:rPr>
              <a:t>度ピックアップ鏡及びコリメータレンズを挿入できる構造</a:t>
            </a:r>
            <a:r>
              <a:rPr kumimoji="1" lang="ja-JP" altLang="en-US" b="1" dirty="0"/>
              <a:t>を持ち、これを挿入して、視野中心にて、平面参照面干渉計により光学性能に環境試験前後で変化ないことを確認。</a:t>
            </a:r>
          </a:p>
        </p:txBody>
      </p:sp>
      <p:sp>
        <p:nvSpPr>
          <p:cNvPr id="9" name="正方形/長方形 8">
            <a:extLst>
              <a:ext uri="{FF2B5EF4-FFF2-40B4-BE49-F238E27FC236}">
                <a16:creationId xmlns:a16="http://schemas.microsoft.com/office/drawing/2014/main" id="{5BB0BCB8-60B6-2C3C-8ACB-B1A8491CF0BB}"/>
              </a:ext>
            </a:extLst>
          </p:cNvPr>
          <p:cNvSpPr/>
          <p:nvPr/>
        </p:nvSpPr>
        <p:spPr>
          <a:xfrm>
            <a:off x="3367455" y="4915473"/>
            <a:ext cx="2162907" cy="4939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DEDEB19-6DD1-43A1-7BA8-0187D423F16B}"/>
              </a:ext>
            </a:extLst>
          </p:cNvPr>
          <p:cNvSpPr/>
          <p:nvPr/>
        </p:nvSpPr>
        <p:spPr>
          <a:xfrm>
            <a:off x="6190862" y="4800598"/>
            <a:ext cx="149944" cy="667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6372815-ACA6-ACAD-3106-3AE3B120B10D}"/>
              </a:ext>
            </a:extLst>
          </p:cNvPr>
          <p:cNvSpPr/>
          <p:nvPr/>
        </p:nvSpPr>
        <p:spPr>
          <a:xfrm>
            <a:off x="6340806" y="4668714"/>
            <a:ext cx="1510730" cy="925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A2B6A6B-69AF-9C17-A15F-1DEDF1D24283}"/>
              </a:ext>
            </a:extLst>
          </p:cNvPr>
          <p:cNvSpPr txBox="1"/>
          <p:nvPr/>
        </p:nvSpPr>
        <p:spPr>
          <a:xfrm flipH="1">
            <a:off x="6670968" y="5594543"/>
            <a:ext cx="850406" cy="338554"/>
          </a:xfrm>
          <a:prstGeom prst="rect">
            <a:avLst/>
          </a:prstGeom>
          <a:noFill/>
        </p:spPr>
        <p:txBody>
          <a:bodyPr wrap="square" rtlCol="0">
            <a:spAutoFit/>
          </a:bodyPr>
          <a:lstStyle/>
          <a:p>
            <a:r>
              <a:rPr kumimoji="1" lang="ja-JP" altLang="en-US" sz="1600" dirty="0"/>
              <a:t>干渉計</a:t>
            </a:r>
          </a:p>
        </p:txBody>
      </p:sp>
      <p:sp>
        <p:nvSpPr>
          <p:cNvPr id="20" name="テキスト ボックス 19">
            <a:extLst>
              <a:ext uri="{FF2B5EF4-FFF2-40B4-BE49-F238E27FC236}">
                <a16:creationId xmlns:a16="http://schemas.microsoft.com/office/drawing/2014/main" id="{72A00E03-009C-DFBA-F826-8A9F6FC600E5}"/>
              </a:ext>
            </a:extLst>
          </p:cNvPr>
          <p:cNvSpPr txBox="1"/>
          <p:nvPr/>
        </p:nvSpPr>
        <p:spPr>
          <a:xfrm flipH="1">
            <a:off x="4187372" y="5468425"/>
            <a:ext cx="1319467" cy="338554"/>
          </a:xfrm>
          <a:prstGeom prst="rect">
            <a:avLst/>
          </a:prstGeom>
          <a:noFill/>
        </p:spPr>
        <p:txBody>
          <a:bodyPr wrap="square" rtlCol="0">
            <a:spAutoFit/>
          </a:bodyPr>
          <a:lstStyle/>
          <a:p>
            <a:r>
              <a:rPr kumimoji="1" lang="ja-JP" altLang="en-US" sz="1600" b="1" dirty="0">
                <a:solidFill>
                  <a:srgbClr val="FF0000"/>
                </a:solidFill>
              </a:rPr>
              <a:t>挿入パイプ</a:t>
            </a:r>
          </a:p>
        </p:txBody>
      </p:sp>
      <p:sp>
        <p:nvSpPr>
          <p:cNvPr id="27" name="テキスト ボックス 26">
            <a:extLst>
              <a:ext uri="{FF2B5EF4-FFF2-40B4-BE49-F238E27FC236}">
                <a16:creationId xmlns:a16="http://schemas.microsoft.com/office/drawing/2014/main" id="{B3BE9817-AC5D-5E8E-7AF6-347A5250D7BD}"/>
              </a:ext>
            </a:extLst>
          </p:cNvPr>
          <p:cNvSpPr txBox="1"/>
          <p:nvPr/>
        </p:nvSpPr>
        <p:spPr>
          <a:xfrm>
            <a:off x="3332286" y="6200002"/>
            <a:ext cx="753082" cy="369332"/>
          </a:xfrm>
          <a:prstGeom prst="rect">
            <a:avLst/>
          </a:prstGeom>
          <a:noFill/>
        </p:spPr>
        <p:txBody>
          <a:bodyPr wrap="square" rtlCol="0">
            <a:spAutoFit/>
          </a:bodyPr>
          <a:lstStyle/>
          <a:p>
            <a:r>
              <a:rPr kumimoji="1" lang="en-US" altLang="ja-JP" dirty="0"/>
              <a:t>M5</a:t>
            </a:r>
            <a:r>
              <a:rPr kumimoji="1" lang="ja-JP" altLang="en-US" dirty="0"/>
              <a:t>鏡</a:t>
            </a:r>
          </a:p>
        </p:txBody>
      </p:sp>
      <p:sp>
        <p:nvSpPr>
          <p:cNvPr id="3" name="スライド番号プレースホルダー 2">
            <a:extLst>
              <a:ext uri="{FF2B5EF4-FFF2-40B4-BE49-F238E27FC236}">
                <a16:creationId xmlns:a16="http://schemas.microsoft.com/office/drawing/2014/main" id="{41F8F707-0BAF-5C8B-3568-3AE97CC3EC69}"/>
              </a:ext>
            </a:extLst>
          </p:cNvPr>
          <p:cNvSpPr>
            <a:spLocks noGrp="1"/>
          </p:cNvSpPr>
          <p:nvPr>
            <p:ph type="sldNum" sz="quarter" idx="12"/>
          </p:nvPr>
        </p:nvSpPr>
        <p:spPr/>
        <p:txBody>
          <a:bodyPr/>
          <a:lstStyle/>
          <a:p>
            <a:fld id="{32245A81-1D15-45FC-8243-E8FBF5E17B5B}" type="slidenum">
              <a:rPr kumimoji="1" lang="ja-JP" altLang="en-US" smtClean="0"/>
              <a:t>14</a:t>
            </a:fld>
            <a:endParaRPr kumimoji="1" lang="ja-JP" altLang="en-US"/>
          </a:p>
        </p:txBody>
      </p:sp>
      <p:sp>
        <p:nvSpPr>
          <p:cNvPr id="18" name="正方形/長方形 17">
            <a:extLst>
              <a:ext uri="{FF2B5EF4-FFF2-40B4-BE49-F238E27FC236}">
                <a16:creationId xmlns:a16="http://schemas.microsoft.com/office/drawing/2014/main" id="{48E4A238-575C-9FC0-9765-CF7CBF6DE30A}"/>
              </a:ext>
            </a:extLst>
          </p:cNvPr>
          <p:cNvSpPr/>
          <p:nvPr/>
        </p:nvSpPr>
        <p:spPr>
          <a:xfrm>
            <a:off x="1274885" y="1524424"/>
            <a:ext cx="2400300" cy="3174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125300E-E335-A547-8587-FE944EC36289}"/>
              </a:ext>
            </a:extLst>
          </p:cNvPr>
          <p:cNvSpPr txBox="1"/>
          <p:nvPr/>
        </p:nvSpPr>
        <p:spPr>
          <a:xfrm>
            <a:off x="1872392" y="1239821"/>
            <a:ext cx="1669560" cy="307777"/>
          </a:xfrm>
          <a:prstGeom prst="rect">
            <a:avLst/>
          </a:prstGeom>
          <a:noFill/>
          <a:ln>
            <a:noFill/>
          </a:ln>
        </p:spPr>
        <p:txBody>
          <a:bodyPr wrap="square" rtlCol="0">
            <a:spAutoFit/>
          </a:bodyPr>
          <a:lstStyle/>
          <a:p>
            <a:r>
              <a:rPr kumimoji="1" lang="ja-JP" altLang="en-US" sz="1400" dirty="0"/>
              <a:t>折り返し平面鏡</a:t>
            </a:r>
          </a:p>
        </p:txBody>
      </p:sp>
    </p:spTree>
    <p:extLst>
      <p:ext uri="{BB962C8B-B14F-4D97-AF65-F5344CB8AC3E}">
        <p14:creationId xmlns:p14="http://schemas.microsoft.com/office/powerpoint/2010/main" val="1408261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1FF2C7-A00B-37BC-3BEF-F61FC54B89A7}"/>
              </a:ext>
            </a:extLst>
          </p:cNvPr>
          <p:cNvSpPr>
            <a:spLocks noGrp="1"/>
          </p:cNvSpPr>
          <p:nvPr>
            <p:ph type="title"/>
          </p:nvPr>
        </p:nvSpPr>
        <p:spPr>
          <a:xfrm>
            <a:off x="360000" y="72000"/>
            <a:ext cx="7886700" cy="661816"/>
          </a:xfrm>
        </p:spPr>
        <p:txBody>
          <a:bodyPr>
            <a:noAutofit/>
          </a:bodyPr>
          <a:lstStyle/>
          <a:p>
            <a:r>
              <a:rPr kumimoji="1" lang="ja-JP" altLang="en-US" sz="2800" b="1" dirty="0">
                <a:latin typeface="+mn-ea"/>
                <a:ea typeface="+mn-ea"/>
              </a:rPr>
              <a:t>システム環境試験前後の</a:t>
            </a:r>
            <a:r>
              <a:rPr lang="ja-JP" altLang="en-US" sz="2800" b="1" dirty="0">
                <a:latin typeface="+mn-ea"/>
                <a:ea typeface="+mn-ea"/>
              </a:rPr>
              <a:t>光学系健全性試験案</a:t>
            </a:r>
            <a:endParaRPr kumimoji="1" lang="ja-JP" altLang="en-US" sz="2800" b="1" dirty="0">
              <a:latin typeface="+mn-ea"/>
              <a:ea typeface="+mn-ea"/>
            </a:endParaRPr>
          </a:p>
        </p:txBody>
      </p:sp>
      <p:sp>
        <p:nvSpPr>
          <p:cNvPr id="3" name="テキスト ボックス 2">
            <a:extLst>
              <a:ext uri="{FF2B5EF4-FFF2-40B4-BE49-F238E27FC236}">
                <a16:creationId xmlns:a16="http://schemas.microsoft.com/office/drawing/2014/main" id="{2901A6ED-B10D-1330-3FE2-4F0E5654AEAC}"/>
              </a:ext>
            </a:extLst>
          </p:cNvPr>
          <p:cNvSpPr txBox="1"/>
          <p:nvPr/>
        </p:nvSpPr>
        <p:spPr>
          <a:xfrm>
            <a:off x="408173" y="1077559"/>
            <a:ext cx="4515729" cy="5078313"/>
          </a:xfrm>
          <a:prstGeom prst="rect">
            <a:avLst/>
          </a:prstGeom>
          <a:noFill/>
          <a:ln>
            <a:solidFill>
              <a:schemeClr val="tx1"/>
            </a:solidFill>
          </a:ln>
        </p:spPr>
        <p:txBody>
          <a:bodyPr wrap="square" rtlCol="0">
            <a:spAutoFit/>
          </a:bodyPr>
          <a:lstStyle/>
          <a:p>
            <a:r>
              <a:rPr kumimoji="1" lang="ja-JP" altLang="en-US" b="1" dirty="0">
                <a:solidFill>
                  <a:srgbClr val="FF0000"/>
                </a:solidFill>
              </a:rPr>
              <a:t>衛星バスに載った望遠鏡を光学測定できるやぐら（クリーンブース化することで、保管時のコンタミ防止にも使える）</a:t>
            </a:r>
            <a:r>
              <a:rPr kumimoji="1" lang="ja-JP" altLang="en-US" b="1" dirty="0"/>
              <a:t>。微小擾乱の光学測定兼用。</a:t>
            </a:r>
            <a:endParaRPr kumimoji="1" lang="en-US" altLang="ja-JP" b="1" dirty="0"/>
          </a:p>
          <a:p>
            <a:r>
              <a:rPr kumimoji="1" lang="ja-JP" altLang="en-US" b="1" dirty="0"/>
              <a:t>検出器ボックス前に、</a:t>
            </a:r>
            <a:r>
              <a:rPr kumimoji="1" lang="en-US" altLang="ja-JP" b="1" dirty="0">
                <a:solidFill>
                  <a:srgbClr val="FF0000"/>
                </a:solidFill>
              </a:rPr>
              <a:t> 34</a:t>
            </a:r>
            <a:r>
              <a:rPr kumimoji="1" lang="ja-JP" altLang="en-US" b="1" dirty="0">
                <a:solidFill>
                  <a:srgbClr val="FF0000"/>
                </a:solidFill>
              </a:rPr>
              <a:t>度ピックアップ鏡及びコリメータレンズを挿入できる構造</a:t>
            </a:r>
            <a:r>
              <a:rPr kumimoji="1" lang="ja-JP" altLang="en-US" b="1" dirty="0"/>
              <a:t>を持ち、これを挿入して、視野中心にて、平面参照面干渉計により光学性能に変化ないことを確認。</a:t>
            </a:r>
            <a:endParaRPr kumimoji="1" lang="en-US" altLang="ja-JP" b="1" dirty="0"/>
          </a:p>
          <a:p>
            <a:endParaRPr kumimoji="1" lang="en-US" altLang="ja-JP" b="1" dirty="0"/>
          </a:p>
          <a:p>
            <a:r>
              <a:rPr kumimoji="1" lang="ja-JP" altLang="en-US" b="1" dirty="0"/>
              <a:t>別オプションとして、システムが用意するであろう衛星ドーリーで横倒しにして、</a:t>
            </a:r>
            <a:r>
              <a:rPr kumimoji="1" lang="ja-JP" altLang="en-US" b="1" dirty="0">
                <a:solidFill>
                  <a:srgbClr val="FF0000"/>
                </a:solidFill>
              </a:rPr>
              <a:t>平面鏡設置台</a:t>
            </a:r>
            <a:r>
              <a:rPr kumimoji="1" lang="ja-JP" altLang="en-US" b="1" dirty="0"/>
              <a:t>、</a:t>
            </a:r>
            <a:r>
              <a:rPr kumimoji="1" lang="ja-JP" altLang="en-US" b="1" dirty="0">
                <a:solidFill>
                  <a:srgbClr val="FF0000"/>
                </a:solidFill>
              </a:rPr>
              <a:t>干渉計設置台</a:t>
            </a:r>
            <a:r>
              <a:rPr kumimoji="1" lang="ja-JP" altLang="en-US" b="1" dirty="0"/>
              <a:t>を置いて干渉計測定するのでもよい。この場合、微小擾乱光学測定も同じ配置で、平面鏡なしで直接開口からレーザーを入れる。加速度センサー測定のときと衛星望遠鏡の向きが</a:t>
            </a:r>
            <a:r>
              <a:rPr kumimoji="1" lang="en-US" altLang="ja-JP" b="1" dirty="0"/>
              <a:t>90</a:t>
            </a:r>
            <a:r>
              <a:rPr kumimoji="1" lang="ja-JP" altLang="en-US" b="1" dirty="0"/>
              <a:t>度異なるので解釈に注意が必要。</a:t>
            </a:r>
          </a:p>
        </p:txBody>
      </p:sp>
      <p:sp>
        <p:nvSpPr>
          <p:cNvPr id="8" name="テキスト ボックス 7">
            <a:extLst>
              <a:ext uri="{FF2B5EF4-FFF2-40B4-BE49-F238E27FC236}">
                <a16:creationId xmlns:a16="http://schemas.microsoft.com/office/drawing/2014/main" id="{BECA061C-FBDC-4A03-6A79-CBFBED60967A}"/>
              </a:ext>
            </a:extLst>
          </p:cNvPr>
          <p:cNvSpPr txBox="1"/>
          <p:nvPr/>
        </p:nvSpPr>
        <p:spPr>
          <a:xfrm>
            <a:off x="7497772" y="4096075"/>
            <a:ext cx="955218" cy="369332"/>
          </a:xfrm>
          <a:prstGeom prst="rect">
            <a:avLst/>
          </a:prstGeom>
          <a:noFill/>
        </p:spPr>
        <p:txBody>
          <a:bodyPr wrap="square" rtlCol="0">
            <a:spAutoFit/>
          </a:bodyPr>
          <a:lstStyle/>
          <a:p>
            <a:r>
              <a:rPr kumimoji="1" lang="ja-JP" altLang="en-US" dirty="0">
                <a:solidFill>
                  <a:srgbClr val="FF0000"/>
                </a:solidFill>
              </a:rPr>
              <a:t>干渉計</a:t>
            </a:r>
          </a:p>
        </p:txBody>
      </p:sp>
      <p:sp>
        <p:nvSpPr>
          <p:cNvPr id="7" name="テキスト ボックス 6">
            <a:extLst>
              <a:ext uri="{FF2B5EF4-FFF2-40B4-BE49-F238E27FC236}">
                <a16:creationId xmlns:a16="http://schemas.microsoft.com/office/drawing/2014/main" id="{E53B956B-FA45-0329-7506-E314E8DF6FF8}"/>
              </a:ext>
            </a:extLst>
          </p:cNvPr>
          <p:cNvSpPr txBox="1"/>
          <p:nvPr/>
        </p:nvSpPr>
        <p:spPr>
          <a:xfrm>
            <a:off x="6994311" y="848300"/>
            <a:ext cx="1868332" cy="369332"/>
          </a:xfrm>
          <a:prstGeom prst="rect">
            <a:avLst/>
          </a:prstGeom>
          <a:noFill/>
        </p:spPr>
        <p:txBody>
          <a:bodyPr wrap="square" rtlCol="0">
            <a:spAutoFit/>
          </a:bodyPr>
          <a:lstStyle/>
          <a:p>
            <a:r>
              <a:rPr kumimoji="1" lang="ja-JP" altLang="en-US" dirty="0"/>
              <a:t>折り返し平面鏡</a:t>
            </a:r>
          </a:p>
        </p:txBody>
      </p:sp>
      <p:cxnSp>
        <p:nvCxnSpPr>
          <p:cNvPr id="16" name="直線矢印コネクタ 15">
            <a:extLst>
              <a:ext uri="{FF2B5EF4-FFF2-40B4-BE49-F238E27FC236}">
                <a16:creationId xmlns:a16="http://schemas.microsoft.com/office/drawing/2014/main" id="{7653382A-3F40-D120-5AD0-A347A2565B5A}"/>
              </a:ext>
            </a:extLst>
          </p:cNvPr>
          <p:cNvCxnSpPr>
            <a:cxnSpLocks/>
            <a:stCxn id="7" idx="1"/>
          </p:cNvCxnSpPr>
          <p:nvPr/>
        </p:nvCxnSpPr>
        <p:spPr>
          <a:xfrm>
            <a:off x="6994311" y="1032966"/>
            <a:ext cx="4367" cy="474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A8DF248E-9AED-A983-1B33-8D7F65B28670}"/>
              </a:ext>
            </a:extLst>
          </p:cNvPr>
          <p:cNvSpPr txBox="1"/>
          <p:nvPr/>
        </p:nvSpPr>
        <p:spPr>
          <a:xfrm>
            <a:off x="4952446" y="857759"/>
            <a:ext cx="1481252" cy="584775"/>
          </a:xfrm>
          <a:prstGeom prst="rect">
            <a:avLst/>
          </a:prstGeom>
          <a:noFill/>
        </p:spPr>
        <p:txBody>
          <a:bodyPr wrap="square" rtlCol="0">
            <a:spAutoFit/>
          </a:bodyPr>
          <a:lstStyle/>
          <a:p>
            <a:r>
              <a:rPr kumimoji="1" lang="ja-JP" altLang="en-US" sz="1600" dirty="0"/>
              <a:t>へパフィルターユニット</a:t>
            </a:r>
          </a:p>
        </p:txBody>
      </p:sp>
      <p:cxnSp>
        <p:nvCxnSpPr>
          <p:cNvPr id="9" name="直線矢印コネクタ 8">
            <a:extLst>
              <a:ext uri="{FF2B5EF4-FFF2-40B4-BE49-F238E27FC236}">
                <a16:creationId xmlns:a16="http://schemas.microsoft.com/office/drawing/2014/main" id="{89AC933E-D722-8114-31A8-399F2B7B9D4A}"/>
              </a:ext>
            </a:extLst>
          </p:cNvPr>
          <p:cNvCxnSpPr>
            <a:cxnSpLocks/>
          </p:cNvCxnSpPr>
          <p:nvPr/>
        </p:nvCxnSpPr>
        <p:spPr>
          <a:xfrm>
            <a:off x="5693072" y="1372198"/>
            <a:ext cx="218717" cy="296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スライド番号プレースホルダー 9">
            <a:extLst>
              <a:ext uri="{FF2B5EF4-FFF2-40B4-BE49-F238E27FC236}">
                <a16:creationId xmlns:a16="http://schemas.microsoft.com/office/drawing/2014/main" id="{C1ABD871-2E97-0B24-F26F-7BF836108F2B}"/>
              </a:ext>
            </a:extLst>
          </p:cNvPr>
          <p:cNvSpPr>
            <a:spLocks noGrp="1"/>
          </p:cNvSpPr>
          <p:nvPr>
            <p:ph type="sldNum" sz="quarter" idx="12"/>
          </p:nvPr>
        </p:nvSpPr>
        <p:spPr/>
        <p:txBody>
          <a:bodyPr/>
          <a:lstStyle/>
          <a:p>
            <a:fld id="{32245A81-1D15-45FC-8243-E8FBF5E17B5B}" type="slidenum">
              <a:rPr kumimoji="1" lang="ja-JP" altLang="en-US" smtClean="0"/>
              <a:t>15</a:t>
            </a:fld>
            <a:endParaRPr kumimoji="1" lang="ja-JP" altLang="en-US"/>
          </a:p>
        </p:txBody>
      </p:sp>
      <p:pic>
        <p:nvPicPr>
          <p:cNvPr id="12" name="図 11">
            <a:extLst>
              <a:ext uri="{FF2B5EF4-FFF2-40B4-BE49-F238E27FC236}">
                <a16:creationId xmlns:a16="http://schemas.microsoft.com/office/drawing/2014/main" id="{4B1EF978-A9F7-F30E-FD67-74C4B9EC5F81}"/>
              </a:ext>
            </a:extLst>
          </p:cNvPr>
          <p:cNvPicPr>
            <a:picLocks noChangeAspect="1"/>
          </p:cNvPicPr>
          <p:nvPr/>
        </p:nvPicPr>
        <p:blipFill>
          <a:blip r:embed="rId2"/>
          <a:stretch>
            <a:fillRect/>
          </a:stretch>
        </p:blipFill>
        <p:spPr>
          <a:xfrm>
            <a:off x="5294215" y="1513993"/>
            <a:ext cx="3137605" cy="4892869"/>
          </a:xfrm>
          <a:prstGeom prst="rect">
            <a:avLst/>
          </a:prstGeom>
        </p:spPr>
      </p:pic>
      <p:pic>
        <p:nvPicPr>
          <p:cNvPr id="11" name="図 10">
            <a:extLst>
              <a:ext uri="{FF2B5EF4-FFF2-40B4-BE49-F238E27FC236}">
                <a16:creationId xmlns:a16="http://schemas.microsoft.com/office/drawing/2014/main" id="{1C211F20-00AC-740E-DAD4-AA28CCE00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568249" y="4043038"/>
            <a:ext cx="904876" cy="757238"/>
          </a:xfrm>
          <a:prstGeom prst="rect">
            <a:avLst/>
          </a:prstGeom>
        </p:spPr>
      </p:pic>
      <p:sp>
        <p:nvSpPr>
          <p:cNvPr id="13" name="テキスト ボックス 12">
            <a:extLst>
              <a:ext uri="{FF2B5EF4-FFF2-40B4-BE49-F238E27FC236}">
                <a16:creationId xmlns:a16="http://schemas.microsoft.com/office/drawing/2014/main" id="{483AED17-DEDE-387F-01E5-F99132C90B74}"/>
              </a:ext>
            </a:extLst>
          </p:cNvPr>
          <p:cNvSpPr txBox="1"/>
          <p:nvPr/>
        </p:nvSpPr>
        <p:spPr>
          <a:xfrm>
            <a:off x="6442303" y="6271196"/>
            <a:ext cx="1288594" cy="307777"/>
          </a:xfrm>
          <a:prstGeom prst="rect">
            <a:avLst/>
          </a:prstGeom>
          <a:noFill/>
        </p:spPr>
        <p:txBody>
          <a:bodyPr wrap="square" rtlCol="0">
            <a:spAutoFit/>
          </a:bodyPr>
          <a:lstStyle/>
          <a:p>
            <a:r>
              <a:rPr kumimoji="1" lang="ja-JP" altLang="en-US" sz="1400" b="1" dirty="0"/>
              <a:t>設置ドーリ</a:t>
            </a:r>
            <a:endParaRPr kumimoji="1" lang="en-US" altLang="ja-JP" sz="1400" b="1" dirty="0"/>
          </a:p>
        </p:txBody>
      </p:sp>
      <p:sp>
        <p:nvSpPr>
          <p:cNvPr id="14" name="テキスト ボックス 13">
            <a:extLst>
              <a:ext uri="{FF2B5EF4-FFF2-40B4-BE49-F238E27FC236}">
                <a16:creationId xmlns:a16="http://schemas.microsoft.com/office/drawing/2014/main" id="{67BA2B5E-AA84-9957-9C78-E2EF85DB26E0}"/>
              </a:ext>
            </a:extLst>
          </p:cNvPr>
          <p:cNvSpPr txBox="1"/>
          <p:nvPr/>
        </p:nvSpPr>
        <p:spPr>
          <a:xfrm>
            <a:off x="6598106" y="5463430"/>
            <a:ext cx="757238" cy="307777"/>
          </a:xfrm>
          <a:prstGeom prst="rect">
            <a:avLst/>
          </a:prstGeom>
          <a:noFill/>
        </p:spPr>
        <p:txBody>
          <a:bodyPr wrap="square" rtlCol="0">
            <a:spAutoFit/>
          </a:bodyPr>
          <a:lstStyle/>
          <a:p>
            <a:r>
              <a:rPr kumimoji="1" lang="ja-JP" altLang="en-US" sz="1400" b="1" dirty="0"/>
              <a:t>バス部</a:t>
            </a:r>
            <a:endParaRPr kumimoji="1" lang="en-US" altLang="ja-JP" sz="1400" b="1" dirty="0"/>
          </a:p>
        </p:txBody>
      </p:sp>
      <p:sp>
        <p:nvSpPr>
          <p:cNvPr id="15" name="テキスト ボックス 14">
            <a:extLst>
              <a:ext uri="{FF2B5EF4-FFF2-40B4-BE49-F238E27FC236}">
                <a16:creationId xmlns:a16="http://schemas.microsoft.com/office/drawing/2014/main" id="{A41BEFE9-8181-9E6C-7612-6E70C1658BD5}"/>
              </a:ext>
            </a:extLst>
          </p:cNvPr>
          <p:cNvSpPr txBox="1"/>
          <p:nvPr/>
        </p:nvSpPr>
        <p:spPr>
          <a:xfrm>
            <a:off x="7044997" y="3322861"/>
            <a:ext cx="757238" cy="523220"/>
          </a:xfrm>
          <a:prstGeom prst="rect">
            <a:avLst/>
          </a:prstGeom>
          <a:noFill/>
        </p:spPr>
        <p:txBody>
          <a:bodyPr wrap="square" rtlCol="0">
            <a:spAutoFit/>
          </a:bodyPr>
          <a:lstStyle/>
          <a:p>
            <a:r>
              <a:rPr kumimoji="1" lang="ja-JP" altLang="en-US" sz="1400" b="1" dirty="0"/>
              <a:t>望遠鏡フード</a:t>
            </a:r>
            <a:endParaRPr kumimoji="1" lang="en-US" altLang="ja-JP" sz="1400" b="1" dirty="0"/>
          </a:p>
        </p:txBody>
      </p:sp>
      <p:sp>
        <p:nvSpPr>
          <p:cNvPr id="17" name="テキスト ボックス 16">
            <a:extLst>
              <a:ext uri="{FF2B5EF4-FFF2-40B4-BE49-F238E27FC236}">
                <a16:creationId xmlns:a16="http://schemas.microsoft.com/office/drawing/2014/main" id="{0D3F7FBD-44E0-80C7-BC74-70D43DADF790}"/>
              </a:ext>
            </a:extLst>
          </p:cNvPr>
          <p:cNvSpPr txBox="1"/>
          <p:nvPr/>
        </p:nvSpPr>
        <p:spPr>
          <a:xfrm rot="16200000">
            <a:off x="5556579" y="3217550"/>
            <a:ext cx="1409890" cy="307777"/>
          </a:xfrm>
          <a:prstGeom prst="rect">
            <a:avLst/>
          </a:prstGeom>
          <a:noFill/>
        </p:spPr>
        <p:txBody>
          <a:bodyPr wrap="square" rtlCol="0">
            <a:spAutoFit/>
          </a:bodyPr>
          <a:lstStyle/>
          <a:p>
            <a:r>
              <a:rPr kumimoji="1" lang="ja-JP" altLang="en-US" sz="1400" b="1" dirty="0"/>
              <a:t>サンシールド</a:t>
            </a:r>
            <a:endParaRPr kumimoji="1" lang="en-US" altLang="ja-JP" sz="1400" b="1" dirty="0"/>
          </a:p>
        </p:txBody>
      </p:sp>
    </p:spTree>
    <p:extLst>
      <p:ext uri="{BB962C8B-B14F-4D97-AF65-F5344CB8AC3E}">
        <p14:creationId xmlns:p14="http://schemas.microsoft.com/office/powerpoint/2010/main" val="444652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1FF2C7-A00B-37BC-3BEF-F61FC54B89A7}"/>
              </a:ext>
            </a:extLst>
          </p:cNvPr>
          <p:cNvSpPr>
            <a:spLocks noGrp="1"/>
          </p:cNvSpPr>
          <p:nvPr>
            <p:ph type="title"/>
          </p:nvPr>
        </p:nvSpPr>
        <p:spPr>
          <a:xfrm>
            <a:off x="360000" y="72000"/>
            <a:ext cx="7886700" cy="661816"/>
          </a:xfrm>
        </p:spPr>
        <p:txBody>
          <a:bodyPr>
            <a:normAutofit/>
          </a:bodyPr>
          <a:lstStyle/>
          <a:p>
            <a:r>
              <a:rPr lang="ja-JP" altLang="en-US" sz="2800" b="1" dirty="0">
                <a:latin typeface="+mn-ea"/>
                <a:ea typeface="+mn-ea"/>
              </a:rPr>
              <a:t>微小擾乱試験案</a:t>
            </a:r>
            <a:endParaRPr kumimoji="1" lang="ja-JP" altLang="en-US" sz="2800" b="1" dirty="0">
              <a:latin typeface="+mn-ea"/>
              <a:ea typeface="+mn-ea"/>
            </a:endParaRPr>
          </a:p>
        </p:txBody>
      </p:sp>
      <p:sp>
        <p:nvSpPr>
          <p:cNvPr id="3" name="正方形/長方形 2">
            <a:extLst>
              <a:ext uri="{FF2B5EF4-FFF2-40B4-BE49-F238E27FC236}">
                <a16:creationId xmlns:a16="http://schemas.microsoft.com/office/drawing/2014/main" id="{E3AD74B8-5736-FFB1-9B4E-E7668DDCA879}"/>
              </a:ext>
            </a:extLst>
          </p:cNvPr>
          <p:cNvSpPr/>
          <p:nvPr/>
        </p:nvSpPr>
        <p:spPr>
          <a:xfrm>
            <a:off x="1509622" y="1475117"/>
            <a:ext cx="181155" cy="258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6DE6E807-0974-4BC5-1313-B42D653B863F}"/>
              </a:ext>
            </a:extLst>
          </p:cNvPr>
          <p:cNvSpPr>
            <a:spLocks noGrp="1"/>
          </p:cNvSpPr>
          <p:nvPr>
            <p:ph type="sldNum" sz="quarter" idx="12"/>
          </p:nvPr>
        </p:nvSpPr>
        <p:spPr/>
        <p:txBody>
          <a:bodyPr/>
          <a:lstStyle/>
          <a:p>
            <a:fld id="{32245A81-1D15-45FC-8243-E8FBF5E17B5B}" type="slidenum">
              <a:rPr kumimoji="1" lang="ja-JP" altLang="en-US" smtClean="0"/>
              <a:t>16</a:t>
            </a:fld>
            <a:endParaRPr kumimoji="1" lang="ja-JP" altLang="en-US"/>
          </a:p>
        </p:txBody>
      </p:sp>
      <p:pic>
        <p:nvPicPr>
          <p:cNvPr id="7" name="図 6">
            <a:extLst>
              <a:ext uri="{FF2B5EF4-FFF2-40B4-BE49-F238E27FC236}">
                <a16:creationId xmlns:a16="http://schemas.microsoft.com/office/drawing/2014/main" id="{69013279-CBEA-85CB-4138-62FB77EE4535}"/>
              </a:ext>
            </a:extLst>
          </p:cNvPr>
          <p:cNvPicPr>
            <a:picLocks noChangeAspect="1"/>
          </p:cNvPicPr>
          <p:nvPr/>
        </p:nvPicPr>
        <p:blipFill>
          <a:blip r:embed="rId2"/>
          <a:stretch>
            <a:fillRect/>
          </a:stretch>
        </p:blipFill>
        <p:spPr>
          <a:xfrm>
            <a:off x="1509622" y="1607072"/>
            <a:ext cx="6360004" cy="4973849"/>
          </a:xfrm>
          <a:prstGeom prst="rect">
            <a:avLst/>
          </a:prstGeom>
        </p:spPr>
      </p:pic>
      <p:sp>
        <p:nvSpPr>
          <p:cNvPr id="8" name="テキスト ボックス 7">
            <a:extLst>
              <a:ext uri="{FF2B5EF4-FFF2-40B4-BE49-F238E27FC236}">
                <a16:creationId xmlns:a16="http://schemas.microsoft.com/office/drawing/2014/main" id="{0C942D29-A1E0-FD8F-5045-2F392292B0EA}"/>
              </a:ext>
            </a:extLst>
          </p:cNvPr>
          <p:cNvSpPr txBox="1"/>
          <p:nvPr/>
        </p:nvSpPr>
        <p:spPr>
          <a:xfrm>
            <a:off x="888022" y="733816"/>
            <a:ext cx="2382715" cy="307777"/>
          </a:xfrm>
          <a:prstGeom prst="rect">
            <a:avLst/>
          </a:prstGeom>
          <a:noFill/>
          <a:ln>
            <a:solidFill>
              <a:schemeClr val="accent1">
                <a:shade val="15000"/>
              </a:schemeClr>
            </a:solidFill>
          </a:ln>
        </p:spPr>
        <p:txBody>
          <a:bodyPr wrap="square" rtlCol="0">
            <a:spAutoFit/>
          </a:bodyPr>
          <a:lstStyle/>
          <a:p>
            <a:r>
              <a:rPr kumimoji="1" lang="ja-JP" altLang="en-US" sz="1400" b="1" dirty="0"/>
              <a:t>加速度センサーによる測定</a:t>
            </a:r>
          </a:p>
        </p:txBody>
      </p:sp>
      <p:sp>
        <p:nvSpPr>
          <p:cNvPr id="9" name="テキスト ボックス 8">
            <a:extLst>
              <a:ext uri="{FF2B5EF4-FFF2-40B4-BE49-F238E27FC236}">
                <a16:creationId xmlns:a16="http://schemas.microsoft.com/office/drawing/2014/main" id="{6B58E51D-FB6F-14CA-7702-F663F3403876}"/>
              </a:ext>
            </a:extLst>
          </p:cNvPr>
          <p:cNvSpPr txBox="1"/>
          <p:nvPr/>
        </p:nvSpPr>
        <p:spPr>
          <a:xfrm>
            <a:off x="4891452" y="672730"/>
            <a:ext cx="2382715" cy="307777"/>
          </a:xfrm>
          <a:prstGeom prst="rect">
            <a:avLst/>
          </a:prstGeom>
          <a:noFill/>
          <a:ln>
            <a:solidFill>
              <a:schemeClr val="accent1">
                <a:shade val="15000"/>
              </a:schemeClr>
            </a:solidFill>
          </a:ln>
        </p:spPr>
        <p:txBody>
          <a:bodyPr wrap="square" rtlCol="0">
            <a:spAutoFit/>
          </a:bodyPr>
          <a:lstStyle/>
          <a:p>
            <a:r>
              <a:rPr kumimoji="1" lang="ja-JP" altLang="en-US" sz="1400" b="1" dirty="0"/>
              <a:t>レーザー光による光学測定</a:t>
            </a:r>
          </a:p>
        </p:txBody>
      </p:sp>
      <p:sp>
        <p:nvSpPr>
          <p:cNvPr id="10" name="テキスト ボックス 9">
            <a:extLst>
              <a:ext uri="{FF2B5EF4-FFF2-40B4-BE49-F238E27FC236}">
                <a16:creationId xmlns:a16="http://schemas.microsoft.com/office/drawing/2014/main" id="{7BCC9EAF-F07F-6EA9-FE5F-F2E327503892}"/>
              </a:ext>
            </a:extLst>
          </p:cNvPr>
          <p:cNvSpPr txBox="1"/>
          <p:nvPr/>
        </p:nvSpPr>
        <p:spPr>
          <a:xfrm>
            <a:off x="888022" y="1041593"/>
            <a:ext cx="3499338" cy="954107"/>
          </a:xfrm>
          <a:prstGeom prst="rect">
            <a:avLst/>
          </a:prstGeom>
          <a:noFill/>
        </p:spPr>
        <p:txBody>
          <a:bodyPr wrap="square" rtlCol="0">
            <a:spAutoFit/>
          </a:bodyPr>
          <a:lstStyle/>
          <a:p>
            <a:r>
              <a:rPr kumimoji="1" lang="ja-JP" altLang="en-US" sz="1400" b="1" dirty="0"/>
              <a:t>望遠鏡光学系に加速度センサー取り付け（</a:t>
            </a:r>
            <a:r>
              <a:rPr kumimoji="1" lang="en-US" altLang="ja-JP" sz="1400" b="1" dirty="0"/>
              <a:t>MTM</a:t>
            </a:r>
            <a:r>
              <a:rPr kumimoji="1" lang="ja-JP" altLang="en-US" sz="1400" b="1" dirty="0"/>
              <a:t>時）</a:t>
            </a:r>
            <a:endParaRPr kumimoji="1" lang="en-US" altLang="ja-JP" sz="1400" b="1" dirty="0"/>
          </a:p>
          <a:p>
            <a:r>
              <a:rPr kumimoji="1" lang="ja-JP" altLang="en-US" sz="1400" b="1" dirty="0"/>
              <a:t>衛星ばね吊り</a:t>
            </a:r>
            <a:endParaRPr kumimoji="1" lang="en-US" altLang="ja-JP" sz="1400" b="1" dirty="0"/>
          </a:p>
          <a:p>
            <a:r>
              <a:rPr kumimoji="1" lang="ja-JP" altLang="en-US" sz="1400" b="1" dirty="0"/>
              <a:t>擾乱源を動かし加速度データ高速取得</a:t>
            </a:r>
          </a:p>
        </p:txBody>
      </p:sp>
      <p:sp>
        <p:nvSpPr>
          <p:cNvPr id="11" name="テキスト ボックス 10">
            <a:extLst>
              <a:ext uri="{FF2B5EF4-FFF2-40B4-BE49-F238E27FC236}">
                <a16:creationId xmlns:a16="http://schemas.microsoft.com/office/drawing/2014/main" id="{D0E9363D-0FAE-7553-CB1D-9FDECA2BE263}"/>
              </a:ext>
            </a:extLst>
          </p:cNvPr>
          <p:cNvSpPr txBox="1"/>
          <p:nvPr/>
        </p:nvSpPr>
        <p:spPr>
          <a:xfrm>
            <a:off x="4891452" y="960370"/>
            <a:ext cx="3499338" cy="738664"/>
          </a:xfrm>
          <a:prstGeom prst="rect">
            <a:avLst/>
          </a:prstGeom>
          <a:noFill/>
        </p:spPr>
        <p:txBody>
          <a:bodyPr wrap="square" rtlCol="0">
            <a:spAutoFit/>
          </a:bodyPr>
          <a:lstStyle/>
          <a:p>
            <a:r>
              <a:rPr kumimoji="1" lang="ja-JP" altLang="en-US" sz="1400" b="1" dirty="0"/>
              <a:t>衛星床置き</a:t>
            </a:r>
            <a:endParaRPr kumimoji="1" lang="en-US" altLang="ja-JP" sz="1400" b="1" dirty="0"/>
          </a:p>
          <a:p>
            <a:r>
              <a:rPr kumimoji="1" lang="ja-JP" altLang="en-US" sz="1400" b="1" dirty="0"/>
              <a:t>擾乱源を動かしレーザー光の位置ずれを</a:t>
            </a:r>
            <a:r>
              <a:rPr kumimoji="1" lang="en-US" altLang="ja-JP" sz="1400" b="1" dirty="0"/>
              <a:t>PSD</a:t>
            </a:r>
            <a:r>
              <a:rPr kumimoji="1" lang="ja-JP" altLang="en-US" sz="1400" b="1" dirty="0"/>
              <a:t>により高速取得</a:t>
            </a:r>
          </a:p>
        </p:txBody>
      </p:sp>
      <p:sp>
        <p:nvSpPr>
          <p:cNvPr id="12" name="テキスト ボックス 11">
            <a:extLst>
              <a:ext uri="{FF2B5EF4-FFF2-40B4-BE49-F238E27FC236}">
                <a16:creationId xmlns:a16="http://schemas.microsoft.com/office/drawing/2014/main" id="{D5D06C81-6467-B8AC-B974-35721AE66572}"/>
              </a:ext>
            </a:extLst>
          </p:cNvPr>
          <p:cNvSpPr txBox="1"/>
          <p:nvPr/>
        </p:nvSpPr>
        <p:spPr>
          <a:xfrm>
            <a:off x="5694960" y="6534963"/>
            <a:ext cx="1288594" cy="307777"/>
          </a:xfrm>
          <a:prstGeom prst="rect">
            <a:avLst/>
          </a:prstGeom>
          <a:noFill/>
        </p:spPr>
        <p:txBody>
          <a:bodyPr wrap="square" rtlCol="0">
            <a:spAutoFit/>
          </a:bodyPr>
          <a:lstStyle/>
          <a:p>
            <a:r>
              <a:rPr kumimoji="1" lang="ja-JP" altLang="en-US" sz="1400" b="1" dirty="0"/>
              <a:t>設置ドーリ</a:t>
            </a:r>
            <a:endParaRPr kumimoji="1" lang="en-US" altLang="ja-JP" sz="1400" b="1" dirty="0"/>
          </a:p>
        </p:txBody>
      </p:sp>
      <p:sp>
        <p:nvSpPr>
          <p:cNvPr id="14" name="テキスト ボックス 13">
            <a:extLst>
              <a:ext uri="{FF2B5EF4-FFF2-40B4-BE49-F238E27FC236}">
                <a16:creationId xmlns:a16="http://schemas.microsoft.com/office/drawing/2014/main" id="{D834FA34-9ED6-47D6-AFCB-0326B800F2FD}"/>
              </a:ext>
            </a:extLst>
          </p:cNvPr>
          <p:cNvSpPr txBox="1"/>
          <p:nvPr/>
        </p:nvSpPr>
        <p:spPr>
          <a:xfrm>
            <a:off x="5771632" y="3616757"/>
            <a:ext cx="757238" cy="523220"/>
          </a:xfrm>
          <a:prstGeom prst="rect">
            <a:avLst/>
          </a:prstGeom>
          <a:noFill/>
        </p:spPr>
        <p:txBody>
          <a:bodyPr wrap="square" rtlCol="0">
            <a:spAutoFit/>
          </a:bodyPr>
          <a:lstStyle/>
          <a:p>
            <a:r>
              <a:rPr kumimoji="1" lang="ja-JP" altLang="en-US" sz="1400" b="1" dirty="0"/>
              <a:t>望遠鏡フード</a:t>
            </a:r>
            <a:endParaRPr kumimoji="1" lang="en-US" altLang="ja-JP" sz="1400" b="1" dirty="0"/>
          </a:p>
        </p:txBody>
      </p:sp>
      <p:sp>
        <p:nvSpPr>
          <p:cNvPr id="15" name="テキスト ボックス 14">
            <a:extLst>
              <a:ext uri="{FF2B5EF4-FFF2-40B4-BE49-F238E27FC236}">
                <a16:creationId xmlns:a16="http://schemas.microsoft.com/office/drawing/2014/main" id="{FDB7C30D-D46F-E98F-AC2B-737690FB1D14}"/>
              </a:ext>
            </a:extLst>
          </p:cNvPr>
          <p:cNvSpPr txBox="1"/>
          <p:nvPr/>
        </p:nvSpPr>
        <p:spPr>
          <a:xfrm rot="16200000">
            <a:off x="4809236" y="3481317"/>
            <a:ext cx="1409890" cy="307777"/>
          </a:xfrm>
          <a:prstGeom prst="rect">
            <a:avLst/>
          </a:prstGeom>
          <a:noFill/>
        </p:spPr>
        <p:txBody>
          <a:bodyPr wrap="square" rtlCol="0">
            <a:spAutoFit/>
          </a:bodyPr>
          <a:lstStyle/>
          <a:p>
            <a:r>
              <a:rPr kumimoji="1" lang="ja-JP" altLang="en-US" sz="1400" b="1" dirty="0"/>
              <a:t>サンシールド</a:t>
            </a:r>
            <a:endParaRPr kumimoji="1" lang="en-US" altLang="ja-JP" sz="1400" b="1" dirty="0"/>
          </a:p>
        </p:txBody>
      </p:sp>
      <p:sp>
        <p:nvSpPr>
          <p:cNvPr id="18" name="テキスト ボックス 17">
            <a:extLst>
              <a:ext uri="{FF2B5EF4-FFF2-40B4-BE49-F238E27FC236}">
                <a16:creationId xmlns:a16="http://schemas.microsoft.com/office/drawing/2014/main" id="{705C08A8-73F4-5423-6DFC-E46DFCD6AA25}"/>
              </a:ext>
            </a:extLst>
          </p:cNvPr>
          <p:cNvSpPr txBox="1"/>
          <p:nvPr/>
        </p:nvSpPr>
        <p:spPr>
          <a:xfrm>
            <a:off x="1878072" y="6521548"/>
            <a:ext cx="1288594" cy="307777"/>
          </a:xfrm>
          <a:prstGeom prst="rect">
            <a:avLst/>
          </a:prstGeom>
          <a:noFill/>
        </p:spPr>
        <p:txBody>
          <a:bodyPr wrap="square" rtlCol="0">
            <a:spAutoFit/>
          </a:bodyPr>
          <a:lstStyle/>
          <a:p>
            <a:r>
              <a:rPr kumimoji="1" lang="ja-JP" altLang="en-US" sz="1400" b="1" dirty="0"/>
              <a:t>設置ドーリ</a:t>
            </a:r>
            <a:endParaRPr kumimoji="1" lang="en-US" altLang="ja-JP" sz="1400" b="1" dirty="0"/>
          </a:p>
        </p:txBody>
      </p:sp>
      <p:sp>
        <p:nvSpPr>
          <p:cNvPr id="19" name="テキスト ボックス 18">
            <a:extLst>
              <a:ext uri="{FF2B5EF4-FFF2-40B4-BE49-F238E27FC236}">
                <a16:creationId xmlns:a16="http://schemas.microsoft.com/office/drawing/2014/main" id="{7C0AA4F4-FBA6-40EE-AF62-7CB346484C76}"/>
              </a:ext>
            </a:extLst>
          </p:cNvPr>
          <p:cNvSpPr txBox="1"/>
          <p:nvPr/>
        </p:nvSpPr>
        <p:spPr>
          <a:xfrm>
            <a:off x="1888300" y="5362826"/>
            <a:ext cx="1094670" cy="523220"/>
          </a:xfrm>
          <a:prstGeom prst="rect">
            <a:avLst/>
          </a:prstGeom>
          <a:noFill/>
        </p:spPr>
        <p:txBody>
          <a:bodyPr wrap="square" rtlCol="0">
            <a:spAutoFit/>
          </a:bodyPr>
          <a:lstStyle/>
          <a:p>
            <a:r>
              <a:rPr kumimoji="1" lang="ja-JP" altLang="en-US" sz="1400" b="1" dirty="0"/>
              <a:t>バス部</a:t>
            </a:r>
            <a:endParaRPr kumimoji="1" lang="en-US" altLang="ja-JP" sz="1400" b="1" dirty="0"/>
          </a:p>
          <a:p>
            <a:r>
              <a:rPr kumimoji="1" lang="ja-JP" altLang="en-US" sz="1400" b="1" dirty="0"/>
              <a:t>姿勢擾乱源</a:t>
            </a:r>
            <a:endParaRPr kumimoji="1" lang="en-US" altLang="ja-JP" sz="1400" b="1" dirty="0"/>
          </a:p>
        </p:txBody>
      </p:sp>
      <p:sp>
        <p:nvSpPr>
          <p:cNvPr id="20" name="テキスト ボックス 19">
            <a:extLst>
              <a:ext uri="{FF2B5EF4-FFF2-40B4-BE49-F238E27FC236}">
                <a16:creationId xmlns:a16="http://schemas.microsoft.com/office/drawing/2014/main" id="{427E0A03-EE3F-8C57-6700-FDB6153F42D1}"/>
              </a:ext>
            </a:extLst>
          </p:cNvPr>
          <p:cNvSpPr txBox="1"/>
          <p:nvPr/>
        </p:nvSpPr>
        <p:spPr>
          <a:xfrm>
            <a:off x="2073414" y="3389542"/>
            <a:ext cx="757238" cy="523220"/>
          </a:xfrm>
          <a:prstGeom prst="rect">
            <a:avLst/>
          </a:prstGeom>
          <a:noFill/>
        </p:spPr>
        <p:txBody>
          <a:bodyPr wrap="square" rtlCol="0">
            <a:spAutoFit/>
          </a:bodyPr>
          <a:lstStyle/>
          <a:p>
            <a:r>
              <a:rPr kumimoji="1" lang="ja-JP" altLang="en-US" sz="1400" b="1" dirty="0"/>
              <a:t>望遠鏡フード</a:t>
            </a:r>
            <a:endParaRPr kumimoji="1" lang="en-US" altLang="ja-JP" sz="1400" b="1" dirty="0"/>
          </a:p>
        </p:txBody>
      </p:sp>
      <p:sp>
        <p:nvSpPr>
          <p:cNvPr id="21" name="テキスト ボックス 20">
            <a:extLst>
              <a:ext uri="{FF2B5EF4-FFF2-40B4-BE49-F238E27FC236}">
                <a16:creationId xmlns:a16="http://schemas.microsoft.com/office/drawing/2014/main" id="{1F72FDE0-F1DF-35E8-CC92-D8060F869C9C}"/>
              </a:ext>
            </a:extLst>
          </p:cNvPr>
          <p:cNvSpPr txBox="1"/>
          <p:nvPr/>
        </p:nvSpPr>
        <p:spPr>
          <a:xfrm>
            <a:off x="1984076" y="2746797"/>
            <a:ext cx="967254" cy="523220"/>
          </a:xfrm>
          <a:prstGeom prst="rect">
            <a:avLst/>
          </a:prstGeom>
          <a:noFill/>
        </p:spPr>
        <p:txBody>
          <a:bodyPr wrap="square" rtlCol="0">
            <a:spAutoFit/>
          </a:bodyPr>
          <a:lstStyle/>
          <a:p>
            <a:r>
              <a:rPr kumimoji="1" lang="ja-JP" altLang="en-US" sz="1400" b="1" dirty="0"/>
              <a:t>サンシールド</a:t>
            </a:r>
            <a:endParaRPr kumimoji="1" lang="en-US" altLang="ja-JP" sz="1400" b="1" dirty="0"/>
          </a:p>
        </p:txBody>
      </p:sp>
      <p:sp>
        <p:nvSpPr>
          <p:cNvPr id="22" name="テキスト ボックス 21">
            <a:extLst>
              <a:ext uri="{FF2B5EF4-FFF2-40B4-BE49-F238E27FC236}">
                <a16:creationId xmlns:a16="http://schemas.microsoft.com/office/drawing/2014/main" id="{6AF1F0F9-FA43-C9B3-1DA0-26ED8762633F}"/>
              </a:ext>
            </a:extLst>
          </p:cNvPr>
          <p:cNvSpPr txBox="1"/>
          <p:nvPr/>
        </p:nvSpPr>
        <p:spPr>
          <a:xfrm>
            <a:off x="1984076" y="4286654"/>
            <a:ext cx="967254" cy="523220"/>
          </a:xfrm>
          <a:prstGeom prst="rect">
            <a:avLst/>
          </a:prstGeom>
          <a:noFill/>
        </p:spPr>
        <p:txBody>
          <a:bodyPr wrap="square" rtlCol="0">
            <a:spAutoFit/>
          </a:bodyPr>
          <a:lstStyle/>
          <a:p>
            <a:r>
              <a:rPr kumimoji="1" lang="ja-JP" altLang="en-US" sz="1400" b="1" dirty="0"/>
              <a:t>望遠鏡部光学系</a:t>
            </a:r>
            <a:endParaRPr kumimoji="1" lang="en-US" altLang="ja-JP" sz="1400" b="1" dirty="0"/>
          </a:p>
        </p:txBody>
      </p:sp>
      <p:sp>
        <p:nvSpPr>
          <p:cNvPr id="23" name="テキスト ボックス 22">
            <a:extLst>
              <a:ext uri="{FF2B5EF4-FFF2-40B4-BE49-F238E27FC236}">
                <a16:creationId xmlns:a16="http://schemas.microsoft.com/office/drawing/2014/main" id="{E51FDCB1-5ABD-E581-D1EA-086BFD8C1E3F}"/>
              </a:ext>
            </a:extLst>
          </p:cNvPr>
          <p:cNvSpPr txBox="1"/>
          <p:nvPr/>
        </p:nvSpPr>
        <p:spPr>
          <a:xfrm>
            <a:off x="5677028" y="5436851"/>
            <a:ext cx="1094670" cy="523220"/>
          </a:xfrm>
          <a:prstGeom prst="rect">
            <a:avLst/>
          </a:prstGeom>
          <a:noFill/>
        </p:spPr>
        <p:txBody>
          <a:bodyPr wrap="square" rtlCol="0">
            <a:spAutoFit/>
          </a:bodyPr>
          <a:lstStyle/>
          <a:p>
            <a:r>
              <a:rPr kumimoji="1" lang="ja-JP" altLang="en-US" sz="1400" b="1" dirty="0"/>
              <a:t>バス部</a:t>
            </a:r>
            <a:endParaRPr kumimoji="1" lang="en-US" altLang="ja-JP" sz="1400" b="1" dirty="0"/>
          </a:p>
          <a:p>
            <a:r>
              <a:rPr kumimoji="1" lang="ja-JP" altLang="en-US" sz="1400" b="1" dirty="0"/>
              <a:t>姿勢擾乱源</a:t>
            </a:r>
            <a:endParaRPr kumimoji="1" lang="en-US" altLang="ja-JP" sz="1400" b="1" dirty="0"/>
          </a:p>
        </p:txBody>
      </p:sp>
      <p:sp>
        <p:nvSpPr>
          <p:cNvPr id="25" name="テキスト ボックス 24">
            <a:extLst>
              <a:ext uri="{FF2B5EF4-FFF2-40B4-BE49-F238E27FC236}">
                <a16:creationId xmlns:a16="http://schemas.microsoft.com/office/drawing/2014/main" id="{0ABE12C6-71CF-B8B0-CEE0-A91DC7C9B5EF}"/>
              </a:ext>
            </a:extLst>
          </p:cNvPr>
          <p:cNvSpPr txBox="1"/>
          <p:nvPr/>
        </p:nvSpPr>
        <p:spPr>
          <a:xfrm>
            <a:off x="5740736" y="4364575"/>
            <a:ext cx="967254" cy="523220"/>
          </a:xfrm>
          <a:prstGeom prst="rect">
            <a:avLst/>
          </a:prstGeom>
          <a:noFill/>
        </p:spPr>
        <p:txBody>
          <a:bodyPr wrap="square" rtlCol="0">
            <a:spAutoFit/>
          </a:bodyPr>
          <a:lstStyle/>
          <a:p>
            <a:r>
              <a:rPr kumimoji="1" lang="ja-JP" altLang="en-US" sz="1400" b="1" dirty="0"/>
              <a:t>望遠鏡部光学系</a:t>
            </a:r>
            <a:endParaRPr kumimoji="1" lang="en-US" altLang="ja-JP" sz="1400" b="1" dirty="0"/>
          </a:p>
        </p:txBody>
      </p:sp>
      <p:cxnSp>
        <p:nvCxnSpPr>
          <p:cNvPr id="27" name="直線コネクタ 26">
            <a:extLst>
              <a:ext uri="{FF2B5EF4-FFF2-40B4-BE49-F238E27FC236}">
                <a16:creationId xmlns:a16="http://schemas.microsoft.com/office/drawing/2014/main" id="{BFC332AA-7705-3E72-B611-08E7482856A6}"/>
              </a:ext>
            </a:extLst>
          </p:cNvPr>
          <p:cNvCxnSpPr/>
          <p:nvPr/>
        </p:nvCxnSpPr>
        <p:spPr>
          <a:xfrm>
            <a:off x="6444762" y="4836250"/>
            <a:ext cx="32693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AFC384C2-36E8-4B40-7706-639DFA6FBB83}"/>
              </a:ext>
            </a:extLst>
          </p:cNvPr>
          <p:cNvCxnSpPr>
            <a:cxnSpLocks/>
          </p:cNvCxnSpPr>
          <p:nvPr/>
        </p:nvCxnSpPr>
        <p:spPr>
          <a:xfrm flipH="1">
            <a:off x="6348046" y="4836250"/>
            <a:ext cx="96716" cy="2544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24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CD6148-B243-F85D-0BAB-AB70295FC9B9}"/>
              </a:ext>
            </a:extLst>
          </p:cNvPr>
          <p:cNvSpPr>
            <a:spLocks noGrp="1"/>
          </p:cNvSpPr>
          <p:nvPr>
            <p:ph type="title"/>
          </p:nvPr>
        </p:nvSpPr>
        <p:spPr>
          <a:xfrm>
            <a:off x="373977" y="101357"/>
            <a:ext cx="7886700" cy="716328"/>
          </a:xfrm>
        </p:spPr>
        <p:txBody>
          <a:bodyPr/>
          <a:lstStyle/>
          <a:p>
            <a:r>
              <a:rPr kumimoji="1" lang="ja-JP" altLang="en-US" dirty="0"/>
              <a:t>概要</a:t>
            </a:r>
          </a:p>
        </p:txBody>
      </p:sp>
      <p:sp>
        <p:nvSpPr>
          <p:cNvPr id="3" name="スライド番号プレースホルダー 2">
            <a:extLst>
              <a:ext uri="{FF2B5EF4-FFF2-40B4-BE49-F238E27FC236}">
                <a16:creationId xmlns:a16="http://schemas.microsoft.com/office/drawing/2014/main" id="{B8AC1E2F-18DC-8622-D6B0-52A9BAAF4456}"/>
              </a:ext>
            </a:extLst>
          </p:cNvPr>
          <p:cNvSpPr>
            <a:spLocks noGrp="1"/>
          </p:cNvSpPr>
          <p:nvPr>
            <p:ph type="sldNum" sz="quarter" idx="12"/>
          </p:nvPr>
        </p:nvSpPr>
        <p:spPr/>
        <p:txBody>
          <a:bodyPr/>
          <a:lstStyle/>
          <a:p>
            <a:fld id="{32245A81-1D15-45FC-8243-E8FBF5E17B5B}" type="slidenum">
              <a:rPr kumimoji="1" lang="ja-JP" altLang="en-US" smtClean="0"/>
              <a:t>2</a:t>
            </a:fld>
            <a:endParaRPr kumimoji="1" lang="ja-JP" altLang="en-US"/>
          </a:p>
        </p:txBody>
      </p:sp>
      <p:sp>
        <p:nvSpPr>
          <p:cNvPr id="5" name="テキスト ボックス 4">
            <a:extLst>
              <a:ext uri="{FF2B5EF4-FFF2-40B4-BE49-F238E27FC236}">
                <a16:creationId xmlns:a16="http://schemas.microsoft.com/office/drawing/2014/main" id="{3A969211-5B56-5504-DCCE-DBB230947221}"/>
              </a:ext>
            </a:extLst>
          </p:cNvPr>
          <p:cNvSpPr txBox="1"/>
          <p:nvPr/>
        </p:nvSpPr>
        <p:spPr>
          <a:xfrm>
            <a:off x="92015" y="671691"/>
            <a:ext cx="5649361" cy="6186309"/>
          </a:xfrm>
          <a:prstGeom prst="rect">
            <a:avLst/>
          </a:prstGeom>
          <a:noFill/>
        </p:spPr>
        <p:txBody>
          <a:bodyPr wrap="square">
            <a:spAutoFit/>
          </a:bodyPr>
          <a:lstStyle/>
          <a:p>
            <a:r>
              <a:rPr lang="ja-JP" altLang="en-US" sz="1800" b="1" dirty="0"/>
              <a:t>・JASMINEは 銀河系中心領域恒星の超高精度位置天文観測とM型星周りの地球型惑星の探査を科学目的とする公募型小型衛星ミッション（3号機に選定）である。</a:t>
            </a:r>
            <a:endParaRPr lang="en-US" altLang="ja-JP" sz="1800" b="1" dirty="0"/>
          </a:p>
          <a:p>
            <a:r>
              <a:rPr lang="ja-JP" altLang="en-US" sz="1800" b="1" dirty="0"/>
              <a:t>・この科学目的を達成するために、望遠鏡構造温度安定性を重視した口径36cm回折限界望遠鏡と波長1.0-1.6</a:t>
            </a:r>
            <a:r>
              <a:rPr lang="en-US" altLang="ja-JP" sz="1800" b="1" dirty="0"/>
              <a:t>μ</a:t>
            </a:r>
            <a:r>
              <a:rPr lang="ja-JP" altLang="en-US" sz="1800" b="1" dirty="0"/>
              <a:t>mバンドパスフィルター及び近赤外線検出器（画素数4k×4k相当）からなる観測装置を搭載する。</a:t>
            </a:r>
            <a:endParaRPr lang="en-US" altLang="ja-JP" sz="1800" b="1" dirty="0"/>
          </a:p>
          <a:p>
            <a:r>
              <a:rPr lang="ja-JP" altLang="en-US" sz="1800" b="1" dirty="0"/>
              <a:t>・恒星の超精密位置観測のため、望遠鏡には近赤外波長でのストレール比0.9以上の光学性能、軌道上での安定した画像ひずみ（望遠鏡歪曲収差、フィルター及び検出器起因の画像ひずみ）時間変化10</a:t>
            </a:r>
            <a:r>
              <a:rPr lang="en-US" altLang="ja-JP" sz="1800" b="1" dirty="0"/>
              <a:t>μ</a:t>
            </a:r>
            <a:r>
              <a:rPr lang="ja-JP" altLang="en-US" sz="1800" b="1" dirty="0"/>
              <a:t>as以下が要求される。</a:t>
            </a:r>
            <a:endParaRPr lang="en-US" altLang="ja-JP" sz="1800" b="1" dirty="0"/>
          </a:p>
          <a:p>
            <a:r>
              <a:rPr lang="ja-JP" altLang="en-US" sz="1800" b="1" dirty="0"/>
              <a:t>・望遠鏡は光学性能の出しやすい軸対称3枚鏡（</a:t>
            </a:r>
            <a:r>
              <a:rPr lang="en-US" altLang="ja-JP" sz="1800" b="1" dirty="0"/>
              <a:t>M1</a:t>
            </a:r>
            <a:r>
              <a:rPr lang="ja-JP" altLang="en-US" sz="1800" b="1" dirty="0"/>
              <a:t>、</a:t>
            </a:r>
            <a:r>
              <a:rPr lang="en-US" altLang="ja-JP" sz="1800" b="1" dirty="0"/>
              <a:t>M2</a:t>
            </a:r>
            <a:r>
              <a:rPr lang="ja-JP" altLang="en-US" sz="1800" b="1" dirty="0"/>
              <a:t>、</a:t>
            </a:r>
            <a:r>
              <a:rPr lang="en-US" altLang="ja-JP" sz="1800" b="1" dirty="0"/>
              <a:t>M3</a:t>
            </a:r>
            <a:r>
              <a:rPr lang="ja-JP" altLang="en-US" sz="1800" b="1" dirty="0"/>
              <a:t>）コルシュ・タイプの光学系で、開口からの迷光、視野外背景光が検出器に達するのを抑える構造を検討。</a:t>
            </a:r>
            <a:endParaRPr lang="en-US" altLang="ja-JP" sz="1800" b="1" dirty="0"/>
          </a:p>
          <a:p>
            <a:r>
              <a:rPr lang="ja-JP" altLang="en-US" sz="1800" b="1" dirty="0"/>
              <a:t>・</a:t>
            </a:r>
            <a:r>
              <a:rPr lang="ja-JP" altLang="en-US" sz="1800" b="1" dirty="0">
                <a:solidFill>
                  <a:srgbClr val="FF0000"/>
                </a:solidFill>
              </a:rPr>
              <a:t>軌道上での安定した光学性能、画像ひずみ性能を保証するため、望遠鏡光学系・構造設計と合わせて、光学系組立及びアライメント調整手順、地上光学性能評価試験方法を確立することが重要</a:t>
            </a:r>
            <a:r>
              <a:rPr lang="ja-JP" altLang="en-US" sz="1800" b="1" dirty="0"/>
              <a:t>である。望遠鏡光学系設計、望遠鏡光学系試験マトリクス、評価検証手順立案の進捗状況を報告する。</a:t>
            </a:r>
          </a:p>
        </p:txBody>
      </p:sp>
      <p:grpSp>
        <p:nvGrpSpPr>
          <p:cNvPr id="14" name="グループ化 13">
            <a:extLst>
              <a:ext uri="{FF2B5EF4-FFF2-40B4-BE49-F238E27FC236}">
                <a16:creationId xmlns:a16="http://schemas.microsoft.com/office/drawing/2014/main" id="{70F643B3-B8FD-2F9B-7450-EF191C84EC6D}"/>
              </a:ext>
            </a:extLst>
          </p:cNvPr>
          <p:cNvGrpSpPr/>
          <p:nvPr/>
        </p:nvGrpSpPr>
        <p:grpSpPr>
          <a:xfrm>
            <a:off x="5756088" y="1493659"/>
            <a:ext cx="3387912" cy="4217733"/>
            <a:chOff x="5762210" y="2500784"/>
            <a:chExt cx="3387912" cy="4217733"/>
          </a:xfrm>
        </p:grpSpPr>
        <p:pic>
          <p:nvPicPr>
            <p:cNvPr id="7" name="図 6">
              <a:extLst>
                <a:ext uri="{FF2B5EF4-FFF2-40B4-BE49-F238E27FC236}">
                  <a16:creationId xmlns:a16="http://schemas.microsoft.com/office/drawing/2014/main" id="{8FF65A68-0758-5450-EC44-72138EAB0109}"/>
                </a:ext>
              </a:extLst>
            </p:cNvPr>
            <p:cNvPicPr>
              <a:picLocks noChangeAspect="1"/>
            </p:cNvPicPr>
            <p:nvPr/>
          </p:nvPicPr>
          <p:blipFill>
            <a:blip r:embed="rId2"/>
            <a:stretch>
              <a:fillRect/>
            </a:stretch>
          </p:blipFill>
          <p:spPr>
            <a:xfrm rot="5400000">
              <a:off x="5373543" y="2917338"/>
              <a:ext cx="4165245" cy="3387912"/>
            </a:xfrm>
            <a:prstGeom prst="rect">
              <a:avLst/>
            </a:prstGeom>
          </p:spPr>
        </p:pic>
        <p:sp>
          <p:nvSpPr>
            <p:cNvPr id="8" name="テキスト ボックス 7">
              <a:extLst>
                <a:ext uri="{FF2B5EF4-FFF2-40B4-BE49-F238E27FC236}">
                  <a16:creationId xmlns:a16="http://schemas.microsoft.com/office/drawing/2014/main" id="{AD4EA82B-8D11-E5C2-FDFB-7979F76D7D35}"/>
                </a:ext>
              </a:extLst>
            </p:cNvPr>
            <p:cNvSpPr txBox="1"/>
            <p:nvPr/>
          </p:nvSpPr>
          <p:spPr>
            <a:xfrm>
              <a:off x="7289673" y="4319961"/>
              <a:ext cx="576775" cy="338554"/>
            </a:xfrm>
            <a:prstGeom prst="rect">
              <a:avLst/>
            </a:prstGeom>
            <a:noFill/>
          </p:spPr>
          <p:txBody>
            <a:bodyPr wrap="square" rtlCol="0">
              <a:spAutoFit/>
            </a:bodyPr>
            <a:lstStyle/>
            <a:p>
              <a:r>
                <a:rPr kumimoji="1" lang="en-US" altLang="ja-JP" sz="1600" dirty="0">
                  <a:solidFill>
                    <a:schemeClr val="bg1"/>
                  </a:solidFill>
                </a:rPr>
                <a:t>M1</a:t>
              </a:r>
              <a:endParaRPr kumimoji="1" lang="ja-JP" altLang="en-US" sz="1600" dirty="0">
                <a:solidFill>
                  <a:schemeClr val="bg1"/>
                </a:solidFill>
              </a:endParaRPr>
            </a:p>
          </p:txBody>
        </p:sp>
        <p:sp>
          <p:nvSpPr>
            <p:cNvPr id="9" name="テキスト ボックス 8">
              <a:extLst>
                <a:ext uri="{FF2B5EF4-FFF2-40B4-BE49-F238E27FC236}">
                  <a16:creationId xmlns:a16="http://schemas.microsoft.com/office/drawing/2014/main" id="{FCF3A61D-C8C5-DB4D-D93D-A76228D692EF}"/>
                </a:ext>
              </a:extLst>
            </p:cNvPr>
            <p:cNvSpPr txBox="1"/>
            <p:nvPr/>
          </p:nvSpPr>
          <p:spPr>
            <a:xfrm>
              <a:off x="7014765" y="2500784"/>
              <a:ext cx="576775" cy="338554"/>
            </a:xfrm>
            <a:prstGeom prst="rect">
              <a:avLst/>
            </a:prstGeom>
            <a:noFill/>
          </p:spPr>
          <p:txBody>
            <a:bodyPr wrap="square" rtlCol="0">
              <a:spAutoFit/>
            </a:bodyPr>
            <a:lstStyle/>
            <a:p>
              <a:r>
                <a:rPr kumimoji="1" lang="en-US" altLang="ja-JP" sz="1600" dirty="0">
                  <a:solidFill>
                    <a:schemeClr val="bg1"/>
                  </a:solidFill>
                </a:rPr>
                <a:t>M2</a:t>
              </a:r>
              <a:endParaRPr kumimoji="1" lang="ja-JP" altLang="en-US" sz="1600" dirty="0">
                <a:solidFill>
                  <a:schemeClr val="bg1"/>
                </a:solidFill>
              </a:endParaRPr>
            </a:p>
          </p:txBody>
        </p:sp>
        <p:sp>
          <p:nvSpPr>
            <p:cNvPr id="10" name="テキスト ボックス 9">
              <a:extLst>
                <a:ext uri="{FF2B5EF4-FFF2-40B4-BE49-F238E27FC236}">
                  <a16:creationId xmlns:a16="http://schemas.microsoft.com/office/drawing/2014/main" id="{FFF8218B-256F-9983-1242-83B1D8A10245}"/>
                </a:ext>
              </a:extLst>
            </p:cNvPr>
            <p:cNvSpPr txBox="1"/>
            <p:nvPr/>
          </p:nvSpPr>
          <p:spPr>
            <a:xfrm>
              <a:off x="6095090" y="4380096"/>
              <a:ext cx="576775" cy="338554"/>
            </a:xfrm>
            <a:prstGeom prst="rect">
              <a:avLst/>
            </a:prstGeom>
            <a:noFill/>
          </p:spPr>
          <p:txBody>
            <a:bodyPr wrap="square" rtlCol="0">
              <a:spAutoFit/>
            </a:bodyPr>
            <a:lstStyle/>
            <a:p>
              <a:r>
                <a:rPr kumimoji="1" lang="en-US" altLang="ja-JP" sz="1600" dirty="0">
                  <a:solidFill>
                    <a:schemeClr val="bg1"/>
                  </a:solidFill>
                </a:rPr>
                <a:t>M4</a:t>
              </a:r>
              <a:endParaRPr kumimoji="1" lang="ja-JP" altLang="en-US" sz="1600" dirty="0">
                <a:solidFill>
                  <a:schemeClr val="bg1"/>
                </a:solidFill>
              </a:endParaRPr>
            </a:p>
          </p:txBody>
        </p:sp>
        <p:sp>
          <p:nvSpPr>
            <p:cNvPr id="11" name="テキスト ボックス 10">
              <a:extLst>
                <a:ext uri="{FF2B5EF4-FFF2-40B4-BE49-F238E27FC236}">
                  <a16:creationId xmlns:a16="http://schemas.microsoft.com/office/drawing/2014/main" id="{7F3741A8-D3E2-CDAD-F716-4451FE2C7DAA}"/>
                </a:ext>
              </a:extLst>
            </p:cNvPr>
            <p:cNvSpPr txBox="1"/>
            <p:nvPr/>
          </p:nvSpPr>
          <p:spPr>
            <a:xfrm>
              <a:off x="7440313" y="6339861"/>
              <a:ext cx="576775" cy="338554"/>
            </a:xfrm>
            <a:prstGeom prst="rect">
              <a:avLst/>
            </a:prstGeom>
            <a:noFill/>
          </p:spPr>
          <p:txBody>
            <a:bodyPr wrap="square" rtlCol="0">
              <a:spAutoFit/>
            </a:bodyPr>
            <a:lstStyle/>
            <a:p>
              <a:r>
                <a:rPr kumimoji="1" lang="en-US" altLang="ja-JP" sz="1600" dirty="0">
                  <a:solidFill>
                    <a:schemeClr val="bg1"/>
                  </a:solidFill>
                </a:rPr>
                <a:t>M5</a:t>
              </a:r>
              <a:endParaRPr kumimoji="1" lang="ja-JP" altLang="en-US" sz="1600" dirty="0">
                <a:solidFill>
                  <a:schemeClr val="bg1"/>
                </a:solidFill>
              </a:endParaRPr>
            </a:p>
          </p:txBody>
        </p:sp>
        <p:sp>
          <p:nvSpPr>
            <p:cNvPr id="12" name="テキスト ボックス 11">
              <a:extLst>
                <a:ext uri="{FF2B5EF4-FFF2-40B4-BE49-F238E27FC236}">
                  <a16:creationId xmlns:a16="http://schemas.microsoft.com/office/drawing/2014/main" id="{6B375093-969F-6C06-727E-1800B110BBAC}"/>
                </a:ext>
              </a:extLst>
            </p:cNvPr>
            <p:cNvSpPr txBox="1"/>
            <p:nvPr/>
          </p:nvSpPr>
          <p:spPr>
            <a:xfrm>
              <a:off x="5944129" y="6379963"/>
              <a:ext cx="576775" cy="338554"/>
            </a:xfrm>
            <a:prstGeom prst="rect">
              <a:avLst/>
            </a:prstGeom>
            <a:noFill/>
          </p:spPr>
          <p:txBody>
            <a:bodyPr wrap="square" rtlCol="0">
              <a:spAutoFit/>
            </a:bodyPr>
            <a:lstStyle/>
            <a:p>
              <a:r>
                <a:rPr kumimoji="1" lang="en-US" altLang="ja-JP" sz="1600" dirty="0">
                  <a:solidFill>
                    <a:schemeClr val="bg1"/>
                  </a:solidFill>
                </a:rPr>
                <a:t>M3</a:t>
              </a:r>
              <a:endParaRPr kumimoji="1" lang="ja-JP" altLang="en-US" sz="1600" dirty="0">
                <a:solidFill>
                  <a:schemeClr val="bg1"/>
                </a:solidFill>
              </a:endParaRPr>
            </a:p>
          </p:txBody>
        </p:sp>
        <p:sp>
          <p:nvSpPr>
            <p:cNvPr id="13" name="テキスト ボックス 12">
              <a:extLst>
                <a:ext uri="{FF2B5EF4-FFF2-40B4-BE49-F238E27FC236}">
                  <a16:creationId xmlns:a16="http://schemas.microsoft.com/office/drawing/2014/main" id="{4DD775DC-0AF6-8274-9E00-08F7DB04C090}"/>
                </a:ext>
              </a:extLst>
            </p:cNvPr>
            <p:cNvSpPr txBox="1"/>
            <p:nvPr/>
          </p:nvSpPr>
          <p:spPr>
            <a:xfrm>
              <a:off x="7827598" y="2788285"/>
              <a:ext cx="1086466" cy="584775"/>
            </a:xfrm>
            <a:prstGeom prst="rect">
              <a:avLst/>
            </a:prstGeom>
            <a:noFill/>
          </p:spPr>
          <p:txBody>
            <a:bodyPr wrap="square" rtlCol="0">
              <a:spAutoFit/>
            </a:bodyPr>
            <a:lstStyle/>
            <a:p>
              <a:r>
                <a:rPr kumimoji="1" lang="en-US" altLang="ja-JP" sz="1600">
                  <a:solidFill>
                    <a:schemeClr val="bg1"/>
                  </a:solidFill>
                </a:rPr>
                <a:t>Bandpass Filter</a:t>
              </a:r>
              <a:endParaRPr kumimoji="1" lang="ja-JP" altLang="en-US" sz="1600" dirty="0">
                <a:solidFill>
                  <a:schemeClr val="bg1"/>
                </a:solidFill>
              </a:endParaRPr>
            </a:p>
          </p:txBody>
        </p:sp>
      </p:grpSp>
      <p:sp>
        <p:nvSpPr>
          <p:cNvPr id="15" name="テキスト ボックス 14">
            <a:extLst>
              <a:ext uri="{FF2B5EF4-FFF2-40B4-BE49-F238E27FC236}">
                <a16:creationId xmlns:a16="http://schemas.microsoft.com/office/drawing/2014/main" id="{D65A46AD-4EC9-B108-9856-6A9C876E4314}"/>
              </a:ext>
            </a:extLst>
          </p:cNvPr>
          <p:cNvSpPr txBox="1"/>
          <p:nvPr/>
        </p:nvSpPr>
        <p:spPr>
          <a:xfrm>
            <a:off x="6226394" y="5720501"/>
            <a:ext cx="2520193" cy="369332"/>
          </a:xfrm>
          <a:prstGeom prst="rect">
            <a:avLst/>
          </a:prstGeom>
          <a:noFill/>
        </p:spPr>
        <p:txBody>
          <a:bodyPr wrap="square" rtlCol="0">
            <a:spAutoFit/>
          </a:bodyPr>
          <a:lstStyle/>
          <a:p>
            <a:r>
              <a:rPr kumimoji="1" lang="en-US" altLang="ja-JP" dirty="0"/>
              <a:t>JASMINE</a:t>
            </a:r>
            <a:r>
              <a:rPr kumimoji="1" lang="ja-JP" altLang="en-US" dirty="0"/>
              <a:t>望遠鏡光学系</a:t>
            </a:r>
          </a:p>
        </p:txBody>
      </p:sp>
    </p:spTree>
    <p:extLst>
      <p:ext uri="{BB962C8B-B14F-4D97-AF65-F5344CB8AC3E}">
        <p14:creationId xmlns:p14="http://schemas.microsoft.com/office/powerpoint/2010/main" val="203092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ABF0C0-F2B4-BE33-8871-2EAE91A78698}"/>
              </a:ext>
            </a:extLst>
          </p:cNvPr>
          <p:cNvSpPr>
            <a:spLocks noGrp="1"/>
          </p:cNvSpPr>
          <p:nvPr>
            <p:ph type="title"/>
          </p:nvPr>
        </p:nvSpPr>
        <p:spPr>
          <a:xfrm>
            <a:off x="536052" y="-5264"/>
            <a:ext cx="7886700" cy="1325563"/>
          </a:xfrm>
        </p:spPr>
        <p:txBody>
          <a:bodyPr>
            <a:normAutofit/>
          </a:bodyPr>
          <a:lstStyle/>
          <a:p>
            <a:r>
              <a:rPr lang="ja-JP" altLang="en-US" b="1" dirty="0">
                <a:latin typeface="+mj-ea"/>
              </a:rPr>
              <a:t>アウトライン</a:t>
            </a:r>
            <a:endParaRPr kumimoji="1" lang="ja-JP" altLang="en-US" b="1" dirty="0">
              <a:latin typeface="+mj-ea"/>
            </a:endParaRPr>
          </a:p>
        </p:txBody>
      </p:sp>
      <p:graphicFrame>
        <p:nvGraphicFramePr>
          <p:cNvPr id="4" name="コンテンツ プレースホルダー 3">
            <a:extLst>
              <a:ext uri="{FF2B5EF4-FFF2-40B4-BE49-F238E27FC236}">
                <a16:creationId xmlns:a16="http://schemas.microsoft.com/office/drawing/2014/main" id="{7C95ACFA-66E2-20F0-2E80-AF96518E0A05}"/>
              </a:ext>
            </a:extLst>
          </p:cNvPr>
          <p:cNvGraphicFramePr>
            <a:graphicFrameLocks noGrp="1"/>
          </p:cNvGraphicFramePr>
          <p:nvPr>
            <p:ph idx="1"/>
            <p:extLst>
              <p:ext uri="{D42A27DB-BD31-4B8C-83A1-F6EECF244321}">
                <p14:modId xmlns:p14="http://schemas.microsoft.com/office/powerpoint/2010/main" val="3399905420"/>
              </p:ext>
            </p:extLst>
          </p:nvPr>
        </p:nvGraphicFramePr>
        <p:xfrm>
          <a:off x="860662" y="1780340"/>
          <a:ext cx="8252062" cy="2595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1">
            <a:extLst>
              <a:ext uri="{FF2B5EF4-FFF2-40B4-BE49-F238E27FC236}">
                <a16:creationId xmlns:a16="http://schemas.microsoft.com/office/drawing/2014/main" id="{01FEC7B9-0C64-ABB7-0AA6-C4BA31FE3D71}"/>
              </a:ext>
            </a:extLst>
          </p:cNvPr>
          <p:cNvSpPr txBox="1">
            <a:spLocks/>
          </p:cNvSpPr>
          <p:nvPr/>
        </p:nvSpPr>
        <p:spPr>
          <a:xfrm>
            <a:off x="860662" y="1240340"/>
            <a:ext cx="7886700" cy="54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latin typeface="+mj-ea"/>
              </a:rPr>
              <a:t>1. </a:t>
            </a:r>
            <a:r>
              <a:rPr kumimoji="1" lang="ja-JP" altLang="en-US" sz="2400" b="1" dirty="0">
                <a:latin typeface="+mj-ea"/>
              </a:rPr>
              <a:t>組立調整案</a:t>
            </a:r>
            <a:endParaRPr lang="ja-JP" altLang="en-US" sz="2400" b="1" dirty="0">
              <a:latin typeface="+mj-ea"/>
            </a:endParaRPr>
          </a:p>
        </p:txBody>
      </p:sp>
      <p:sp>
        <p:nvSpPr>
          <p:cNvPr id="6" name="タイトル 1">
            <a:extLst>
              <a:ext uri="{FF2B5EF4-FFF2-40B4-BE49-F238E27FC236}">
                <a16:creationId xmlns:a16="http://schemas.microsoft.com/office/drawing/2014/main" id="{7CE64C30-9642-05FB-2A75-07D81D504AAB}"/>
              </a:ext>
            </a:extLst>
          </p:cNvPr>
          <p:cNvSpPr txBox="1">
            <a:spLocks/>
          </p:cNvSpPr>
          <p:nvPr/>
        </p:nvSpPr>
        <p:spPr>
          <a:xfrm>
            <a:off x="860662" y="4645807"/>
            <a:ext cx="7886700" cy="54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latin typeface="+mj-ea"/>
              </a:rPr>
              <a:t>2. </a:t>
            </a:r>
            <a:r>
              <a:rPr lang="ja-JP" altLang="en-US" sz="2400" b="1" dirty="0">
                <a:latin typeface="+mj-ea"/>
              </a:rPr>
              <a:t>光学性能試験案</a:t>
            </a:r>
          </a:p>
        </p:txBody>
      </p:sp>
      <p:sp>
        <p:nvSpPr>
          <p:cNvPr id="3" name="スライド番号プレースホルダー 2">
            <a:extLst>
              <a:ext uri="{FF2B5EF4-FFF2-40B4-BE49-F238E27FC236}">
                <a16:creationId xmlns:a16="http://schemas.microsoft.com/office/drawing/2014/main" id="{60B29994-448E-5E07-C29B-911B505498F1}"/>
              </a:ext>
            </a:extLst>
          </p:cNvPr>
          <p:cNvSpPr>
            <a:spLocks noGrp="1"/>
          </p:cNvSpPr>
          <p:nvPr>
            <p:ph type="sldNum" sz="quarter" idx="12"/>
          </p:nvPr>
        </p:nvSpPr>
        <p:spPr/>
        <p:txBody>
          <a:bodyPr/>
          <a:lstStyle/>
          <a:p>
            <a:fld id="{32245A81-1D15-45FC-8243-E8FBF5E17B5B}" type="slidenum">
              <a:rPr kumimoji="1" lang="ja-JP" altLang="en-US" smtClean="0"/>
              <a:t>3</a:t>
            </a:fld>
            <a:endParaRPr kumimoji="1" lang="ja-JP" altLang="en-US"/>
          </a:p>
        </p:txBody>
      </p:sp>
    </p:spTree>
    <p:extLst>
      <p:ext uri="{BB962C8B-B14F-4D97-AF65-F5344CB8AC3E}">
        <p14:creationId xmlns:p14="http://schemas.microsoft.com/office/powerpoint/2010/main" val="2379725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1FF2C7-A00B-37BC-3BEF-F61FC54B89A7}"/>
              </a:ext>
            </a:extLst>
          </p:cNvPr>
          <p:cNvSpPr>
            <a:spLocks noGrp="1"/>
          </p:cNvSpPr>
          <p:nvPr>
            <p:ph type="title"/>
          </p:nvPr>
        </p:nvSpPr>
        <p:spPr>
          <a:xfrm>
            <a:off x="360000" y="72000"/>
            <a:ext cx="8736331" cy="661816"/>
          </a:xfrm>
        </p:spPr>
        <p:txBody>
          <a:bodyPr>
            <a:noAutofit/>
          </a:bodyPr>
          <a:lstStyle/>
          <a:p>
            <a:r>
              <a:rPr kumimoji="1" lang="ja-JP" altLang="en-US" sz="2800" b="1" dirty="0">
                <a:latin typeface="+mn-ea"/>
                <a:ea typeface="+mn-ea"/>
              </a:rPr>
              <a:t>組立調整案 フロー</a:t>
            </a:r>
            <a:r>
              <a:rPr lang="en-US" altLang="ja-JP" sz="2800" b="1" dirty="0">
                <a:latin typeface="+mn-ea"/>
                <a:ea typeface="+mn-ea"/>
              </a:rPr>
              <a:t>1</a:t>
            </a:r>
            <a:r>
              <a:rPr kumimoji="1" lang="ja-JP" altLang="en-US" sz="2800" b="1" dirty="0">
                <a:latin typeface="+mn-ea"/>
                <a:ea typeface="+mn-ea"/>
              </a:rPr>
              <a:t>（やぐらの設置）</a:t>
            </a:r>
          </a:p>
        </p:txBody>
      </p:sp>
      <p:pic>
        <p:nvPicPr>
          <p:cNvPr id="7" name="図 6">
            <a:extLst>
              <a:ext uri="{FF2B5EF4-FFF2-40B4-BE49-F238E27FC236}">
                <a16:creationId xmlns:a16="http://schemas.microsoft.com/office/drawing/2014/main" id="{B0C5929A-B2BA-7D5B-9577-2A0BDF674EA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298240" y="1703786"/>
            <a:ext cx="3561087" cy="4425282"/>
          </a:xfrm>
          <a:prstGeom prst="rect">
            <a:avLst/>
          </a:prstGeom>
        </p:spPr>
      </p:pic>
      <p:sp>
        <p:nvSpPr>
          <p:cNvPr id="11" name="正方形/長方形 10">
            <a:extLst>
              <a:ext uri="{FF2B5EF4-FFF2-40B4-BE49-F238E27FC236}">
                <a16:creationId xmlns:a16="http://schemas.microsoft.com/office/drawing/2014/main" id="{E4B4F2E0-8942-6E54-A396-40E35CC1738C}"/>
              </a:ext>
            </a:extLst>
          </p:cNvPr>
          <p:cNvSpPr/>
          <p:nvPr/>
        </p:nvSpPr>
        <p:spPr>
          <a:xfrm>
            <a:off x="5131391" y="1571351"/>
            <a:ext cx="3922655" cy="4761324"/>
          </a:xfrm>
          <a:prstGeom prst="rect">
            <a:avLst/>
          </a:prstGeom>
          <a:noFill/>
          <a:ln w="63500"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C841D8B-7009-5973-175E-B75D0E63B241}"/>
              </a:ext>
            </a:extLst>
          </p:cNvPr>
          <p:cNvSpPr txBox="1"/>
          <p:nvPr/>
        </p:nvSpPr>
        <p:spPr>
          <a:xfrm>
            <a:off x="5553814" y="1003597"/>
            <a:ext cx="3258624" cy="523220"/>
          </a:xfrm>
          <a:prstGeom prst="rect">
            <a:avLst/>
          </a:prstGeom>
          <a:noFill/>
        </p:spPr>
        <p:txBody>
          <a:bodyPr wrap="square" rtlCol="0">
            <a:spAutoFit/>
          </a:bodyPr>
          <a:lstStyle/>
          <a:p>
            <a:r>
              <a:rPr kumimoji="1" lang="ja-JP" altLang="en-US" sz="1400" b="1" dirty="0">
                <a:solidFill>
                  <a:srgbClr val="7030A0"/>
                </a:solidFill>
              </a:rPr>
              <a:t>クリーンブース内 或いは</a:t>
            </a:r>
            <a:endParaRPr kumimoji="1" lang="en-US" altLang="ja-JP" sz="1400" b="1" dirty="0">
              <a:solidFill>
                <a:srgbClr val="7030A0"/>
              </a:solidFill>
            </a:endParaRPr>
          </a:p>
          <a:p>
            <a:r>
              <a:rPr kumimoji="1" lang="ja-JP" altLang="en-US" sz="1400" b="1" dirty="0">
                <a:solidFill>
                  <a:srgbClr val="7030A0"/>
                </a:solidFill>
              </a:rPr>
              <a:t>クリーンエアーユニット環境内に設置</a:t>
            </a:r>
            <a:endParaRPr kumimoji="1" lang="en-US" altLang="ja-JP" sz="1400" b="1" dirty="0">
              <a:solidFill>
                <a:srgbClr val="7030A0"/>
              </a:solidFill>
            </a:endParaRPr>
          </a:p>
        </p:txBody>
      </p:sp>
      <p:sp>
        <p:nvSpPr>
          <p:cNvPr id="6" name="テキスト ボックス 5">
            <a:extLst>
              <a:ext uri="{FF2B5EF4-FFF2-40B4-BE49-F238E27FC236}">
                <a16:creationId xmlns:a16="http://schemas.microsoft.com/office/drawing/2014/main" id="{BEC5A3FD-87FD-0B56-A039-AD203DFF50F3}"/>
              </a:ext>
            </a:extLst>
          </p:cNvPr>
          <p:cNvSpPr txBox="1"/>
          <p:nvPr/>
        </p:nvSpPr>
        <p:spPr>
          <a:xfrm>
            <a:off x="0" y="874359"/>
            <a:ext cx="4515729" cy="369332"/>
          </a:xfrm>
          <a:prstGeom prst="rect">
            <a:avLst/>
          </a:prstGeom>
          <a:solidFill>
            <a:schemeClr val="bg1"/>
          </a:solidFill>
          <a:ln>
            <a:noFill/>
          </a:ln>
        </p:spPr>
        <p:txBody>
          <a:bodyPr wrap="square" rtlCol="0">
            <a:spAutoFit/>
          </a:bodyPr>
          <a:lstStyle/>
          <a:p>
            <a:r>
              <a:rPr kumimoji="1" lang="en-US" altLang="ja-JP" b="1" dirty="0"/>
              <a:t>【</a:t>
            </a:r>
            <a:r>
              <a:rPr kumimoji="1" lang="en-US" altLang="ja-JP" b="1" u="sng" dirty="0"/>
              <a:t>1-1 </a:t>
            </a:r>
            <a:r>
              <a:rPr kumimoji="1" lang="ja-JP" altLang="en-US" b="1" u="sng" dirty="0"/>
              <a:t>やぐらの設置</a:t>
            </a:r>
            <a:r>
              <a:rPr kumimoji="1" lang="en-US" altLang="ja-JP" b="1" dirty="0"/>
              <a:t>】</a:t>
            </a:r>
            <a:endParaRPr kumimoji="1" lang="ja-JP" altLang="en-US" b="1" dirty="0"/>
          </a:p>
        </p:txBody>
      </p:sp>
      <p:cxnSp>
        <p:nvCxnSpPr>
          <p:cNvPr id="12" name="直線矢印コネクタ 11">
            <a:extLst>
              <a:ext uri="{FF2B5EF4-FFF2-40B4-BE49-F238E27FC236}">
                <a16:creationId xmlns:a16="http://schemas.microsoft.com/office/drawing/2014/main" id="{6B30101F-220B-D9AC-8922-F7102081DA64}"/>
              </a:ext>
            </a:extLst>
          </p:cNvPr>
          <p:cNvCxnSpPr>
            <a:cxnSpLocks/>
          </p:cNvCxnSpPr>
          <p:nvPr/>
        </p:nvCxnSpPr>
        <p:spPr>
          <a:xfrm>
            <a:off x="331562" y="1235876"/>
            <a:ext cx="0" cy="553522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6933B0C9-DF33-296B-F135-37B35DCA47A9}"/>
              </a:ext>
            </a:extLst>
          </p:cNvPr>
          <p:cNvSpPr>
            <a:spLocks noGrp="1"/>
          </p:cNvSpPr>
          <p:nvPr>
            <p:ph type="sldNum" sz="quarter" idx="12"/>
          </p:nvPr>
        </p:nvSpPr>
        <p:spPr/>
        <p:txBody>
          <a:bodyPr/>
          <a:lstStyle/>
          <a:p>
            <a:fld id="{32245A81-1D15-45FC-8243-E8FBF5E17B5B}" type="slidenum">
              <a:rPr kumimoji="1" lang="ja-JP" altLang="en-US" smtClean="0"/>
              <a:t>4</a:t>
            </a:fld>
            <a:endParaRPr kumimoji="1" lang="ja-JP" altLang="en-US" dirty="0"/>
          </a:p>
        </p:txBody>
      </p:sp>
      <p:sp>
        <p:nvSpPr>
          <p:cNvPr id="5" name="テキスト ボックス 4">
            <a:extLst>
              <a:ext uri="{FF2B5EF4-FFF2-40B4-BE49-F238E27FC236}">
                <a16:creationId xmlns:a16="http://schemas.microsoft.com/office/drawing/2014/main" id="{0D06D9E5-ED1A-4276-58AD-61B1BFD4B08E}"/>
              </a:ext>
            </a:extLst>
          </p:cNvPr>
          <p:cNvSpPr txBox="1"/>
          <p:nvPr/>
        </p:nvSpPr>
        <p:spPr>
          <a:xfrm>
            <a:off x="327226" y="1605208"/>
            <a:ext cx="4761999" cy="2585323"/>
          </a:xfrm>
          <a:prstGeom prst="rect">
            <a:avLst/>
          </a:prstGeom>
          <a:noFill/>
          <a:ln>
            <a:noFill/>
          </a:ln>
        </p:spPr>
        <p:txBody>
          <a:bodyPr wrap="square" lIns="91440" tIns="45720" rIns="91440" bIns="45720" rtlCol="0" anchor="t">
            <a:spAutoFit/>
          </a:bodyPr>
          <a:lstStyle/>
          <a:p>
            <a:r>
              <a:rPr kumimoji="1" lang="ja-JP" altLang="en-US" b="1" dirty="0">
                <a:ea typeface="游ゴシック"/>
              </a:rPr>
              <a:t>・</a:t>
            </a:r>
            <a:r>
              <a:rPr kumimoji="1" lang="ja-JP" altLang="en-US" b="1" dirty="0">
                <a:solidFill>
                  <a:srgbClr val="000000"/>
                </a:solidFill>
                <a:ea typeface="游ゴシック"/>
              </a:rPr>
              <a:t>やぐらを</a:t>
            </a:r>
            <a:r>
              <a:rPr kumimoji="1" lang="ja-JP" altLang="en-US" b="1" dirty="0">
                <a:solidFill>
                  <a:srgbClr val="C00000"/>
                </a:solidFill>
                <a:ea typeface="游ゴシック"/>
              </a:rPr>
              <a:t>光学定盤</a:t>
            </a:r>
            <a:r>
              <a:rPr kumimoji="1" lang="ja-JP" altLang="en-US" b="1" dirty="0">
                <a:ea typeface="游ゴシック"/>
              </a:rPr>
              <a:t>の上に設置する</a:t>
            </a:r>
            <a:endParaRPr kumimoji="1" lang="en-US" altLang="ja-JP" b="1" dirty="0">
              <a:ea typeface="游ゴシック"/>
            </a:endParaRPr>
          </a:p>
          <a:p>
            <a:endParaRPr kumimoji="1" lang="ja-JP" altLang="en-US" b="1" dirty="0">
              <a:ea typeface="游ゴシック"/>
            </a:endParaRPr>
          </a:p>
          <a:p>
            <a:r>
              <a:rPr kumimoji="1" lang="ja-JP" altLang="en-US" b="1" dirty="0">
                <a:ea typeface="游ゴシック"/>
              </a:rPr>
              <a:t>　－やぐらは、望遠鏡の組立・光学系調整・</a:t>
            </a:r>
            <a:endParaRPr kumimoji="1" lang="en-US" altLang="ja-JP" b="1" dirty="0">
              <a:ea typeface="游ゴシック"/>
            </a:endParaRPr>
          </a:p>
          <a:p>
            <a:r>
              <a:rPr kumimoji="1" lang="ja-JP" altLang="en-US" b="1" dirty="0">
                <a:ea typeface="游ゴシック"/>
              </a:rPr>
              <a:t>　　光学試験</a:t>
            </a:r>
            <a:r>
              <a:rPr kumimoji="1" lang="ja-JP" altLang="en-US" b="1" dirty="0">
                <a:solidFill>
                  <a:srgbClr val="000000"/>
                </a:solidFill>
                <a:ea typeface="游ゴシック"/>
              </a:rPr>
              <a:t>に使用され、</a:t>
            </a:r>
            <a:r>
              <a:rPr kumimoji="1" lang="ja-JP" altLang="en-US" b="1" dirty="0">
                <a:solidFill>
                  <a:srgbClr val="FF0000"/>
                </a:solidFill>
                <a:ea typeface="游ゴシック"/>
              </a:rPr>
              <a:t>望遠鏡上下反転</a:t>
            </a:r>
            <a:endParaRPr kumimoji="1" lang="en-US" altLang="ja-JP" b="1" dirty="0">
              <a:ea typeface="游ゴシック"/>
            </a:endParaRPr>
          </a:p>
          <a:p>
            <a:r>
              <a:rPr kumimoji="1" lang="ja-JP" altLang="en-US" b="1" dirty="0">
                <a:ea typeface="游ゴシック"/>
              </a:rPr>
              <a:t>　　ができる機能を持つ</a:t>
            </a:r>
            <a:endParaRPr lang="en-US" altLang="ja-JP" b="1" dirty="0">
              <a:ea typeface="游ゴシック"/>
              <a:cs typeface="Calibri"/>
            </a:endParaRPr>
          </a:p>
          <a:p>
            <a:r>
              <a:rPr lang="ja-JP" altLang="en-US" b="1" dirty="0">
                <a:ea typeface="游ゴシック"/>
                <a:cs typeface="Calibri"/>
              </a:rPr>
              <a:t>　　</a:t>
            </a:r>
            <a:endParaRPr kumimoji="1" lang="ja-JP" altLang="en-US" b="1" dirty="0">
              <a:ea typeface="游ゴシック"/>
            </a:endParaRPr>
          </a:p>
          <a:p>
            <a:r>
              <a:rPr kumimoji="1" lang="ja-JP" altLang="en-US" b="1" dirty="0">
                <a:ea typeface="游ゴシック"/>
              </a:rPr>
              <a:t>　－望遠鏡と</a:t>
            </a:r>
            <a:r>
              <a:rPr kumimoji="1" lang="ja-JP" b="1" dirty="0">
                <a:solidFill>
                  <a:srgbClr val="00B050"/>
                </a:solidFill>
                <a:ea typeface="游ゴシック"/>
              </a:rPr>
              <a:t>折り返し平面鏡</a:t>
            </a:r>
            <a:r>
              <a:rPr kumimoji="1" lang="ja-JP" b="1" dirty="0">
                <a:ea typeface="游ゴシック"/>
              </a:rPr>
              <a:t>は</a:t>
            </a:r>
            <a:r>
              <a:rPr kumimoji="1" lang="ja-JP" altLang="en-US" b="1" dirty="0">
                <a:ea typeface="游ゴシック"/>
              </a:rPr>
              <a:t>一体で</a:t>
            </a:r>
            <a:endParaRPr lang="en-US" altLang="ja-JP" b="1" dirty="0">
              <a:ea typeface="游ゴシック"/>
              <a:cs typeface="Calibri"/>
            </a:endParaRPr>
          </a:p>
          <a:p>
            <a:r>
              <a:rPr kumimoji="1" lang="ja-JP" altLang="en-US" b="1" dirty="0">
                <a:ea typeface="游ゴシック"/>
              </a:rPr>
              <a:t>　　上下反転できるようにする</a:t>
            </a:r>
            <a:endParaRPr lang="en-US" altLang="ja-JP" b="1" dirty="0">
              <a:ea typeface="游ゴシック"/>
              <a:cs typeface="Calibri"/>
            </a:endParaRPr>
          </a:p>
          <a:p>
            <a:r>
              <a:rPr kumimoji="1" lang="ja-JP" altLang="en-US" b="1" dirty="0">
                <a:ea typeface="游ゴシック"/>
              </a:rPr>
              <a:t>　（重力変形をキャンセルする測定のため）</a:t>
            </a:r>
            <a:endParaRPr kumimoji="1" lang="en-US" altLang="ja-JP" b="1" dirty="0">
              <a:ea typeface="游ゴシック"/>
            </a:endParaRPr>
          </a:p>
        </p:txBody>
      </p:sp>
      <p:sp>
        <p:nvSpPr>
          <p:cNvPr id="9" name="テキスト ボックス 8">
            <a:extLst>
              <a:ext uri="{FF2B5EF4-FFF2-40B4-BE49-F238E27FC236}">
                <a16:creationId xmlns:a16="http://schemas.microsoft.com/office/drawing/2014/main" id="{6881E7D6-E7D5-C9BD-1E03-998F7B007398}"/>
              </a:ext>
            </a:extLst>
          </p:cNvPr>
          <p:cNvSpPr txBox="1"/>
          <p:nvPr/>
        </p:nvSpPr>
        <p:spPr>
          <a:xfrm>
            <a:off x="6421379" y="5296174"/>
            <a:ext cx="825867" cy="246221"/>
          </a:xfrm>
          <a:prstGeom prst="rect">
            <a:avLst/>
          </a:prstGeom>
          <a:solidFill>
            <a:schemeClr val="bg1"/>
          </a:solidFill>
        </p:spPr>
        <p:txBody>
          <a:bodyPr wrap="none" rtlCol="0">
            <a:spAutoFit/>
          </a:bodyPr>
          <a:lstStyle/>
          <a:p>
            <a:r>
              <a:rPr kumimoji="1" lang="ja-JP" altLang="en-US" sz="1000" b="1" dirty="0">
                <a:solidFill>
                  <a:srgbClr val="C00000"/>
                </a:solidFill>
              </a:rPr>
              <a:t>光学定盤　</a:t>
            </a:r>
          </a:p>
        </p:txBody>
      </p:sp>
      <p:sp>
        <p:nvSpPr>
          <p:cNvPr id="14" name="テキスト ボックス 13">
            <a:extLst>
              <a:ext uri="{FF2B5EF4-FFF2-40B4-BE49-F238E27FC236}">
                <a16:creationId xmlns:a16="http://schemas.microsoft.com/office/drawing/2014/main" id="{D0F5DE74-8A12-BBFD-2C53-9277F3F07309}"/>
              </a:ext>
            </a:extLst>
          </p:cNvPr>
          <p:cNvSpPr txBox="1"/>
          <p:nvPr/>
        </p:nvSpPr>
        <p:spPr>
          <a:xfrm>
            <a:off x="5131391" y="2759370"/>
            <a:ext cx="697627" cy="400110"/>
          </a:xfrm>
          <a:prstGeom prst="rect">
            <a:avLst/>
          </a:prstGeom>
          <a:noFill/>
        </p:spPr>
        <p:txBody>
          <a:bodyPr wrap="none" rtlCol="0">
            <a:spAutoFit/>
          </a:bodyPr>
          <a:lstStyle/>
          <a:p>
            <a:r>
              <a:rPr kumimoji="1" lang="ja-JP" altLang="en-US" sz="1000" b="1" dirty="0">
                <a:solidFill>
                  <a:srgbClr val="FF0000"/>
                </a:solidFill>
              </a:rPr>
              <a:t>望遠鏡</a:t>
            </a:r>
            <a:endParaRPr kumimoji="1" lang="en-US" altLang="ja-JP" sz="1000" b="1" dirty="0">
              <a:solidFill>
                <a:srgbClr val="FF0000"/>
              </a:solidFill>
            </a:endParaRPr>
          </a:p>
          <a:p>
            <a:r>
              <a:rPr kumimoji="1" lang="ja-JP" altLang="en-US" sz="1000" b="1" dirty="0">
                <a:solidFill>
                  <a:srgbClr val="FF0000"/>
                </a:solidFill>
              </a:rPr>
              <a:t>上下反転</a:t>
            </a:r>
          </a:p>
        </p:txBody>
      </p:sp>
      <p:sp>
        <p:nvSpPr>
          <p:cNvPr id="3" name="テキスト ボックス 2">
            <a:extLst>
              <a:ext uri="{FF2B5EF4-FFF2-40B4-BE49-F238E27FC236}">
                <a16:creationId xmlns:a16="http://schemas.microsoft.com/office/drawing/2014/main" id="{7AECA102-5459-6919-195E-DFC37706103B}"/>
              </a:ext>
            </a:extLst>
          </p:cNvPr>
          <p:cNvSpPr txBox="1"/>
          <p:nvPr/>
        </p:nvSpPr>
        <p:spPr>
          <a:xfrm>
            <a:off x="6706072" y="1659252"/>
            <a:ext cx="1082348" cy="246221"/>
          </a:xfrm>
          <a:prstGeom prst="rect">
            <a:avLst/>
          </a:prstGeom>
          <a:solidFill>
            <a:schemeClr val="bg1"/>
          </a:solidFill>
        </p:spPr>
        <p:txBody>
          <a:bodyPr wrap="none" rtlCol="0">
            <a:spAutoFit/>
          </a:bodyPr>
          <a:lstStyle/>
          <a:p>
            <a:r>
              <a:rPr kumimoji="1" lang="ja-JP" altLang="en-US" sz="1000" b="1" dirty="0">
                <a:solidFill>
                  <a:srgbClr val="00B050"/>
                </a:solidFill>
              </a:rPr>
              <a:t>折り返し平面鏡</a:t>
            </a:r>
          </a:p>
        </p:txBody>
      </p:sp>
    </p:spTree>
    <p:extLst>
      <p:ext uri="{BB962C8B-B14F-4D97-AF65-F5344CB8AC3E}">
        <p14:creationId xmlns:p14="http://schemas.microsoft.com/office/powerpoint/2010/main" val="2105824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図 83">
            <a:extLst>
              <a:ext uri="{FF2B5EF4-FFF2-40B4-BE49-F238E27FC236}">
                <a16:creationId xmlns:a16="http://schemas.microsoft.com/office/drawing/2014/main" id="{A61B57BA-8FB5-E8A6-5A6F-3262569B632E}"/>
              </a:ext>
            </a:extLst>
          </p:cNvPr>
          <p:cNvPicPr>
            <a:picLocks noChangeAspect="1"/>
          </p:cNvPicPr>
          <p:nvPr/>
        </p:nvPicPr>
        <p:blipFill>
          <a:blip r:embed="rId2"/>
          <a:stretch>
            <a:fillRect/>
          </a:stretch>
        </p:blipFill>
        <p:spPr>
          <a:xfrm>
            <a:off x="7202140" y="168910"/>
            <a:ext cx="1342190" cy="1209226"/>
          </a:xfrm>
          <a:prstGeom prst="rect">
            <a:avLst/>
          </a:prstGeom>
        </p:spPr>
      </p:pic>
      <p:grpSp>
        <p:nvGrpSpPr>
          <p:cNvPr id="64" name="グループ化 63">
            <a:extLst>
              <a:ext uri="{FF2B5EF4-FFF2-40B4-BE49-F238E27FC236}">
                <a16:creationId xmlns:a16="http://schemas.microsoft.com/office/drawing/2014/main" id="{CDAE6EEA-488D-1799-47E2-7A29F1CAA854}"/>
              </a:ext>
            </a:extLst>
          </p:cNvPr>
          <p:cNvGrpSpPr/>
          <p:nvPr/>
        </p:nvGrpSpPr>
        <p:grpSpPr>
          <a:xfrm>
            <a:off x="5552862" y="2905765"/>
            <a:ext cx="1946428" cy="1123071"/>
            <a:chOff x="5681431" y="2909024"/>
            <a:chExt cx="1946428" cy="1123071"/>
          </a:xfrm>
        </p:grpSpPr>
        <p:pic>
          <p:nvPicPr>
            <p:cNvPr id="12" name="図 11" descr="ダイアグラム&#10;&#10;自動的に生成された説明">
              <a:extLst>
                <a:ext uri="{FF2B5EF4-FFF2-40B4-BE49-F238E27FC236}">
                  <a16:creationId xmlns:a16="http://schemas.microsoft.com/office/drawing/2014/main" id="{65D639AC-5E60-9652-C12E-A93ADD890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431" y="2976947"/>
              <a:ext cx="1946428" cy="1055148"/>
            </a:xfrm>
            <a:prstGeom prst="rect">
              <a:avLst/>
            </a:prstGeom>
          </p:spPr>
        </p:pic>
        <p:sp>
          <p:nvSpPr>
            <p:cNvPr id="13" name="テキスト ボックス 12">
              <a:extLst>
                <a:ext uri="{FF2B5EF4-FFF2-40B4-BE49-F238E27FC236}">
                  <a16:creationId xmlns:a16="http://schemas.microsoft.com/office/drawing/2014/main" id="{DD7F57B6-F3C0-E722-F241-11635B87F25A}"/>
                </a:ext>
              </a:extLst>
            </p:cNvPr>
            <p:cNvSpPr txBox="1"/>
            <p:nvPr/>
          </p:nvSpPr>
          <p:spPr>
            <a:xfrm>
              <a:off x="5723709" y="2909024"/>
              <a:ext cx="1043114" cy="261610"/>
            </a:xfrm>
            <a:prstGeom prst="rect">
              <a:avLst/>
            </a:prstGeom>
            <a:noFill/>
          </p:spPr>
          <p:txBody>
            <a:bodyPr wrap="square" rtlCol="0">
              <a:spAutoFit/>
            </a:bodyPr>
            <a:lstStyle/>
            <a:p>
              <a:r>
                <a:rPr kumimoji="1" lang="en-US" altLang="ja-JP" sz="1100" dirty="0"/>
                <a:t>M1</a:t>
              </a:r>
              <a:r>
                <a:rPr kumimoji="1" lang="ja-JP" altLang="en-US" sz="1100" dirty="0"/>
                <a:t>ユニット</a:t>
              </a:r>
            </a:p>
          </p:txBody>
        </p:sp>
      </p:grpSp>
      <p:sp>
        <p:nvSpPr>
          <p:cNvPr id="2" name="タイトル 1">
            <a:extLst>
              <a:ext uri="{FF2B5EF4-FFF2-40B4-BE49-F238E27FC236}">
                <a16:creationId xmlns:a16="http://schemas.microsoft.com/office/drawing/2014/main" id="{531FF2C7-A00B-37BC-3BEF-F61FC54B89A7}"/>
              </a:ext>
            </a:extLst>
          </p:cNvPr>
          <p:cNvSpPr>
            <a:spLocks noGrp="1"/>
          </p:cNvSpPr>
          <p:nvPr>
            <p:ph type="title"/>
          </p:nvPr>
        </p:nvSpPr>
        <p:spPr>
          <a:xfrm>
            <a:off x="360000" y="72000"/>
            <a:ext cx="7886700" cy="661816"/>
          </a:xfrm>
        </p:spPr>
        <p:txBody>
          <a:bodyPr>
            <a:normAutofit/>
          </a:bodyPr>
          <a:lstStyle/>
          <a:p>
            <a:r>
              <a:rPr kumimoji="1" lang="ja-JP" altLang="en-US" sz="2800" b="1" dirty="0">
                <a:latin typeface="+mn-ea"/>
                <a:ea typeface="+mn-ea"/>
              </a:rPr>
              <a:t>組立調整案 フロー</a:t>
            </a:r>
            <a:r>
              <a:rPr kumimoji="1" lang="en-US" altLang="ja-JP" sz="2800" b="1" dirty="0">
                <a:latin typeface="+mn-ea"/>
                <a:ea typeface="+mn-ea"/>
              </a:rPr>
              <a:t>2</a:t>
            </a:r>
            <a:r>
              <a:rPr kumimoji="1" lang="ja-JP" altLang="en-US" sz="2800" b="1" dirty="0">
                <a:latin typeface="+mn-ea"/>
                <a:ea typeface="+mn-ea"/>
              </a:rPr>
              <a:t>（</a:t>
            </a:r>
            <a:r>
              <a:rPr kumimoji="1" lang="en-US" altLang="ja-JP" sz="2800" b="1" dirty="0">
                <a:latin typeface="+mn-ea"/>
                <a:ea typeface="+mn-ea"/>
              </a:rPr>
              <a:t>M1</a:t>
            </a:r>
            <a:r>
              <a:rPr lang="ja-JP" altLang="en-US" sz="2800" b="1" dirty="0">
                <a:latin typeface="+mn-ea"/>
                <a:ea typeface="+mn-ea"/>
              </a:rPr>
              <a:t>設置</a:t>
            </a:r>
            <a:r>
              <a:rPr kumimoji="1" lang="ja-JP" altLang="en-US" sz="2800" b="1" dirty="0">
                <a:latin typeface="+mn-ea"/>
                <a:ea typeface="+mn-ea"/>
              </a:rPr>
              <a:t>調整）</a:t>
            </a:r>
          </a:p>
        </p:txBody>
      </p:sp>
      <p:sp>
        <p:nvSpPr>
          <p:cNvPr id="4" name="テキスト ボックス 3">
            <a:extLst>
              <a:ext uri="{FF2B5EF4-FFF2-40B4-BE49-F238E27FC236}">
                <a16:creationId xmlns:a16="http://schemas.microsoft.com/office/drawing/2014/main" id="{FD4704A8-9056-73B9-E965-9A4918448463}"/>
              </a:ext>
            </a:extLst>
          </p:cNvPr>
          <p:cNvSpPr txBox="1"/>
          <p:nvPr/>
        </p:nvSpPr>
        <p:spPr>
          <a:xfrm>
            <a:off x="244607" y="1084408"/>
            <a:ext cx="5954773" cy="1723549"/>
          </a:xfrm>
          <a:prstGeom prst="rect">
            <a:avLst/>
          </a:prstGeom>
          <a:noFill/>
          <a:ln>
            <a:noFill/>
          </a:ln>
        </p:spPr>
        <p:txBody>
          <a:bodyPr wrap="square" lIns="91440" tIns="45720" rIns="91440" bIns="45720" rtlCol="0" anchor="t">
            <a:spAutoFit/>
          </a:bodyPr>
          <a:lstStyle/>
          <a:p>
            <a:r>
              <a:rPr kumimoji="1" lang="ja-JP" altLang="en-US" b="1" dirty="0"/>
              <a:t>・やぐらに</a:t>
            </a:r>
            <a:r>
              <a:rPr kumimoji="1" lang="ja-JP" altLang="en-US" b="1" dirty="0">
                <a:solidFill>
                  <a:srgbClr val="C00000"/>
                </a:solidFill>
              </a:rPr>
              <a:t>ミラーセル</a:t>
            </a:r>
            <a:r>
              <a:rPr kumimoji="1" lang="ja-JP" altLang="en-US" b="1" dirty="0"/>
              <a:t>を取り付ける</a:t>
            </a:r>
            <a:endParaRPr kumimoji="1" lang="en-US" altLang="ja-JP" b="1" dirty="0"/>
          </a:p>
          <a:p>
            <a:endParaRPr kumimoji="1" lang="en-US" altLang="ja-JP" sz="800" b="1" dirty="0"/>
          </a:p>
          <a:p>
            <a:r>
              <a:rPr kumimoji="1" lang="ja-JP" altLang="en-US" b="1" dirty="0">
                <a:ea typeface="游ゴシック"/>
              </a:rPr>
              <a:t>・</a:t>
            </a:r>
            <a:r>
              <a:rPr kumimoji="1" lang="ja-JP" altLang="en-US" b="1" dirty="0">
                <a:solidFill>
                  <a:srgbClr val="FF0000"/>
                </a:solidFill>
                <a:ea typeface="游ゴシック"/>
              </a:rPr>
              <a:t>セオドライトを光学定盤上に鉛直指向設置する</a:t>
            </a:r>
            <a:endParaRPr kumimoji="1" lang="en-US" altLang="ja-JP" b="1" dirty="0">
              <a:solidFill>
                <a:srgbClr val="FF0000"/>
              </a:solidFill>
              <a:ea typeface="游ゴシック"/>
            </a:endParaRPr>
          </a:p>
          <a:p>
            <a:r>
              <a:rPr kumimoji="1" lang="ja-JP" altLang="en-US" b="1" dirty="0"/>
              <a:t>　→セオドライトの光を「光軸」と見立てる</a:t>
            </a:r>
            <a:endParaRPr kumimoji="1" lang="en-US" altLang="ja-JP" b="1" dirty="0"/>
          </a:p>
          <a:p>
            <a:endParaRPr kumimoji="1" lang="en-US" altLang="ja-JP" sz="800" b="1" dirty="0"/>
          </a:p>
          <a:p>
            <a:r>
              <a:rPr kumimoji="1" lang="ja-JP" altLang="en-US" b="1" dirty="0">
                <a:ea typeface="游ゴシック"/>
              </a:rPr>
              <a:t>・ミラーセルの位置・傾きを調整する</a:t>
            </a:r>
            <a:endParaRPr kumimoji="1" lang="en-US" altLang="ja-JP" b="1" dirty="0"/>
          </a:p>
          <a:p>
            <a:r>
              <a:rPr kumimoji="1" lang="ja-JP" altLang="en-US" b="1" dirty="0">
                <a:ea typeface="游ゴシック"/>
              </a:rPr>
              <a:t>　－ミラーセル中心と光軸を一致させる。水平出し</a:t>
            </a:r>
            <a:endParaRPr lang="ja-JP" altLang="en-US" b="1" dirty="0">
              <a:ea typeface="游ゴシック"/>
              <a:cs typeface="Calibri"/>
            </a:endParaRPr>
          </a:p>
        </p:txBody>
      </p:sp>
      <p:grpSp>
        <p:nvGrpSpPr>
          <p:cNvPr id="20" name="グループ化 19">
            <a:extLst>
              <a:ext uri="{FF2B5EF4-FFF2-40B4-BE49-F238E27FC236}">
                <a16:creationId xmlns:a16="http://schemas.microsoft.com/office/drawing/2014/main" id="{F541B396-770A-76AC-8505-E5F243198C38}"/>
              </a:ext>
            </a:extLst>
          </p:cNvPr>
          <p:cNvGrpSpPr/>
          <p:nvPr/>
        </p:nvGrpSpPr>
        <p:grpSpPr>
          <a:xfrm>
            <a:off x="6934062" y="31430"/>
            <a:ext cx="2154039" cy="2999367"/>
            <a:chOff x="6334360" y="504739"/>
            <a:chExt cx="2612955" cy="3638380"/>
          </a:xfrm>
        </p:grpSpPr>
        <p:sp>
          <p:nvSpPr>
            <p:cNvPr id="14" name="正方形/長方形 13">
              <a:extLst>
                <a:ext uri="{FF2B5EF4-FFF2-40B4-BE49-F238E27FC236}">
                  <a16:creationId xmlns:a16="http://schemas.microsoft.com/office/drawing/2014/main" id="{F3750B2E-23CB-FB9C-4919-5D64A1E988DD}"/>
                </a:ext>
              </a:extLst>
            </p:cNvPr>
            <p:cNvSpPr/>
            <p:nvPr/>
          </p:nvSpPr>
          <p:spPr>
            <a:xfrm>
              <a:off x="6334360" y="3687715"/>
              <a:ext cx="2482970" cy="15474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5" name="正方形/長方形 14">
              <a:extLst>
                <a:ext uri="{FF2B5EF4-FFF2-40B4-BE49-F238E27FC236}">
                  <a16:creationId xmlns:a16="http://schemas.microsoft.com/office/drawing/2014/main" id="{07080BB0-8F54-6102-D955-30C0B93FD4E2}"/>
                </a:ext>
              </a:extLst>
            </p:cNvPr>
            <p:cNvSpPr/>
            <p:nvPr/>
          </p:nvSpPr>
          <p:spPr>
            <a:xfrm>
              <a:off x="7291725" y="3209411"/>
              <a:ext cx="23915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7" name="正方形/長方形 16">
              <a:extLst>
                <a:ext uri="{FF2B5EF4-FFF2-40B4-BE49-F238E27FC236}">
                  <a16:creationId xmlns:a16="http://schemas.microsoft.com/office/drawing/2014/main" id="{4F7BEBEF-DF23-1C96-64C1-80793F398A71}"/>
                </a:ext>
              </a:extLst>
            </p:cNvPr>
            <p:cNvSpPr/>
            <p:nvPr/>
          </p:nvSpPr>
          <p:spPr>
            <a:xfrm>
              <a:off x="7530875" y="3483732"/>
              <a:ext cx="130137" cy="154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5" name="テキスト ボックス 24">
              <a:extLst>
                <a:ext uri="{FF2B5EF4-FFF2-40B4-BE49-F238E27FC236}">
                  <a16:creationId xmlns:a16="http://schemas.microsoft.com/office/drawing/2014/main" id="{6A7626F8-B4F1-92C2-433E-CC62287ABB09}"/>
                </a:ext>
              </a:extLst>
            </p:cNvPr>
            <p:cNvSpPr txBox="1"/>
            <p:nvPr/>
          </p:nvSpPr>
          <p:spPr>
            <a:xfrm>
              <a:off x="7635639" y="3192760"/>
              <a:ext cx="1311676" cy="328965"/>
            </a:xfrm>
            <a:prstGeom prst="rect">
              <a:avLst/>
            </a:prstGeom>
            <a:noFill/>
          </p:spPr>
          <p:txBody>
            <a:bodyPr wrap="square" rtlCol="0">
              <a:spAutoFit/>
            </a:bodyPr>
            <a:lstStyle/>
            <a:p>
              <a:r>
                <a:rPr kumimoji="1" lang="ja-JP" altLang="en-US" sz="1100" b="1" dirty="0">
                  <a:solidFill>
                    <a:srgbClr val="FF0000"/>
                  </a:solidFill>
                </a:rPr>
                <a:t>セオドライト</a:t>
              </a:r>
            </a:p>
          </p:txBody>
        </p:sp>
        <p:cxnSp>
          <p:nvCxnSpPr>
            <p:cNvPr id="27" name="直線コネクタ 26">
              <a:extLst>
                <a:ext uri="{FF2B5EF4-FFF2-40B4-BE49-F238E27FC236}">
                  <a16:creationId xmlns:a16="http://schemas.microsoft.com/office/drawing/2014/main" id="{ED81B462-A865-5DDB-4C66-2AC8C037DC9B}"/>
                </a:ext>
              </a:extLst>
            </p:cNvPr>
            <p:cNvCxnSpPr>
              <a:cxnSpLocks/>
            </p:cNvCxnSpPr>
            <p:nvPr/>
          </p:nvCxnSpPr>
          <p:spPr>
            <a:xfrm flipV="1">
              <a:off x="7396489" y="504739"/>
              <a:ext cx="0" cy="2694132"/>
            </a:xfrm>
            <a:prstGeom prst="line">
              <a:avLst/>
            </a:prstGeom>
            <a:ln w="15875">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F8EAD70B-9E8F-2048-277F-BF359B9C6D57}"/>
                </a:ext>
              </a:extLst>
            </p:cNvPr>
            <p:cNvSpPr txBox="1"/>
            <p:nvPr/>
          </p:nvSpPr>
          <p:spPr>
            <a:xfrm rot="16200000">
              <a:off x="6627807" y="2424107"/>
              <a:ext cx="1258258" cy="317346"/>
            </a:xfrm>
            <a:prstGeom prst="rect">
              <a:avLst/>
            </a:prstGeom>
            <a:noFill/>
            <a:ln>
              <a:noFill/>
            </a:ln>
          </p:spPr>
          <p:txBody>
            <a:bodyPr wrap="square" lIns="91440" tIns="45720" rIns="91440" bIns="45720" rtlCol="0" anchor="t">
              <a:spAutoFit/>
            </a:bodyPr>
            <a:lstStyle/>
            <a:p>
              <a:r>
                <a:rPr kumimoji="1" lang="ja-JP" altLang="en-US" sz="1100">
                  <a:solidFill>
                    <a:srgbClr val="FF0000"/>
                  </a:solidFill>
                  <a:ea typeface="游ゴシック"/>
                </a:rPr>
                <a:t>光軸（鉛直）</a:t>
              </a:r>
              <a:endParaRPr lang="ja-JP" altLang="en-US" sz="1100">
                <a:solidFill>
                  <a:srgbClr val="FF0000"/>
                </a:solidFill>
                <a:ea typeface="游ゴシック"/>
                <a:cs typeface="Calibri"/>
              </a:endParaRPr>
            </a:p>
          </p:txBody>
        </p:sp>
        <p:sp>
          <p:nvSpPr>
            <p:cNvPr id="33" name="テキスト ボックス 32">
              <a:extLst>
                <a:ext uri="{FF2B5EF4-FFF2-40B4-BE49-F238E27FC236}">
                  <a16:creationId xmlns:a16="http://schemas.microsoft.com/office/drawing/2014/main" id="{6A7D1078-35F4-107B-48EB-0645D9E093BA}"/>
                </a:ext>
              </a:extLst>
            </p:cNvPr>
            <p:cNvSpPr txBox="1"/>
            <p:nvPr/>
          </p:nvSpPr>
          <p:spPr>
            <a:xfrm>
              <a:off x="7147569" y="3814153"/>
              <a:ext cx="1311676" cy="328966"/>
            </a:xfrm>
            <a:prstGeom prst="rect">
              <a:avLst/>
            </a:prstGeom>
            <a:noFill/>
          </p:spPr>
          <p:txBody>
            <a:bodyPr wrap="square" rtlCol="0">
              <a:spAutoFit/>
            </a:bodyPr>
            <a:lstStyle/>
            <a:p>
              <a:r>
                <a:rPr kumimoji="1" lang="ja-JP" altLang="en-US" sz="1100" dirty="0"/>
                <a:t>光学定盤</a:t>
              </a:r>
            </a:p>
          </p:txBody>
        </p:sp>
      </p:grpSp>
      <p:sp>
        <p:nvSpPr>
          <p:cNvPr id="8" name="テキスト ボックス 7">
            <a:extLst>
              <a:ext uri="{FF2B5EF4-FFF2-40B4-BE49-F238E27FC236}">
                <a16:creationId xmlns:a16="http://schemas.microsoft.com/office/drawing/2014/main" id="{AA8563D3-1C89-E5C2-3E2C-81E98ED40EFB}"/>
              </a:ext>
            </a:extLst>
          </p:cNvPr>
          <p:cNvSpPr txBox="1"/>
          <p:nvPr/>
        </p:nvSpPr>
        <p:spPr>
          <a:xfrm>
            <a:off x="-95862" y="725754"/>
            <a:ext cx="4515729" cy="369332"/>
          </a:xfrm>
          <a:prstGeom prst="rect">
            <a:avLst/>
          </a:prstGeom>
          <a:noFill/>
          <a:ln>
            <a:noFill/>
          </a:ln>
        </p:spPr>
        <p:txBody>
          <a:bodyPr wrap="square" rtlCol="0">
            <a:spAutoFit/>
          </a:bodyPr>
          <a:lstStyle/>
          <a:p>
            <a:r>
              <a:rPr kumimoji="1" lang="en-US" altLang="ja-JP" b="1" dirty="0"/>
              <a:t>【</a:t>
            </a:r>
            <a:r>
              <a:rPr kumimoji="1" lang="en-US" altLang="ja-JP" b="1" u="sng" dirty="0"/>
              <a:t>2-1 M1</a:t>
            </a:r>
            <a:r>
              <a:rPr kumimoji="1" lang="ja-JP" altLang="en-US" b="1" u="sng" dirty="0"/>
              <a:t>ミラーセルの取り付け</a:t>
            </a:r>
            <a:r>
              <a:rPr kumimoji="1" lang="en-US" altLang="ja-JP" b="1" dirty="0"/>
              <a:t>】</a:t>
            </a:r>
            <a:endParaRPr kumimoji="1" lang="ja-JP" altLang="en-US" b="1" dirty="0"/>
          </a:p>
        </p:txBody>
      </p:sp>
      <p:sp>
        <p:nvSpPr>
          <p:cNvPr id="21" name="テキスト ボックス 20">
            <a:extLst>
              <a:ext uri="{FF2B5EF4-FFF2-40B4-BE49-F238E27FC236}">
                <a16:creationId xmlns:a16="http://schemas.microsoft.com/office/drawing/2014/main" id="{C1140F4A-0734-75C8-C6C8-5EE2CA81DE5A}"/>
              </a:ext>
            </a:extLst>
          </p:cNvPr>
          <p:cNvSpPr txBox="1"/>
          <p:nvPr/>
        </p:nvSpPr>
        <p:spPr>
          <a:xfrm>
            <a:off x="251376" y="3288394"/>
            <a:ext cx="4902299" cy="1600438"/>
          </a:xfrm>
          <a:prstGeom prst="rect">
            <a:avLst/>
          </a:prstGeom>
          <a:noFill/>
          <a:ln>
            <a:noFill/>
          </a:ln>
        </p:spPr>
        <p:txBody>
          <a:bodyPr wrap="square" lIns="91440" tIns="45720" rIns="91440" bIns="45720" rtlCol="0" anchor="t">
            <a:spAutoFit/>
          </a:bodyPr>
          <a:lstStyle/>
          <a:p>
            <a:r>
              <a:rPr kumimoji="1" lang="ja-JP" altLang="en-US" b="1" dirty="0"/>
              <a:t>・</a:t>
            </a:r>
            <a:r>
              <a:rPr kumimoji="1" lang="en-US" altLang="ja-JP" b="1" dirty="0"/>
              <a:t>M1</a:t>
            </a:r>
            <a:r>
              <a:rPr kumimoji="1" lang="ja-JP" altLang="en-US" b="1" dirty="0"/>
              <a:t>ユニットを取り付ける</a:t>
            </a:r>
            <a:endParaRPr kumimoji="1" lang="en-US" altLang="ja-JP" b="1" dirty="0"/>
          </a:p>
          <a:p>
            <a:endParaRPr kumimoji="1" lang="en-US" altLang="ja-JP" sz="800" b="1" dirty="0"/>
          </a:p>
          <a:p>
            <a:r>
              <a:rPr kumimoji="1" lang="ja-JP" altLang="en-US" b="1" dirty="0">
                <a:solidFill>
                  <a:srgbClr val="00B050"/>
                </a:solidFill>
                <a:ea typeface="游ゴシック"/>
              </a:rPr>
              <a:t>・</a:t>
            </a:r>
            <a:r>
              <a:rPr kumimoji="1" lang="en-US" altLang="ja-JP" b="1" dirty="0">
                <a:solidFill>
                  <a:srgbClr val="00B050"/>
                </a:solidFill>
                <a:ea typeface="游ゴシック"/>
              </a:rPr>
              <a:t>M1</a:t>
            </a:r>
            <a:r>
              <a:rPr kumimoji="1" lang="ja-JP" altLang="en-US" b="1" dirty="0">
                <a:solidFill>
                  <a:srgbClr val="00B050"/>
                </a:solidFill>
                <a:ea typeface="游ゴシック"/>
              </a:rPr>
              <a:t>レチクルを用いて</a:t>
            </a:r>
            <a:r>
              <a:rPr kumimoji="1" lang="en-US" altLang="ja-JP" b="1" dirty="0">
                <a:solidFill>
                  <a:srgbClr val="00B050"/>
                </a:solidFill>
                <a:ea typeface="游ゴシック"/>
              </a:rPr>
              <a:t>M1</a:t>
            </a:r>
            <a:r>
              <a:rPr kumimoji="1" lang="ja-JP" altLang="en-US" b="1" dirty="0">
                <a:solidFill>
                  <a:srgbClr val="00B050"/>
                </a:solidFill>
                <a:ea typeface="游ゴシック"/>
              </a:rPr>
              <a:t>頂点を</a:t>
            </a:r>
            <a:r>
              <a:rPr kumimoji="1" lang="ja-JP" altLang="en-US" b="1" dirty="0">
                <a:ea typeface="游ゴシック"/>
              </a:rPr>
              <a:t>光軸に合わせる</a:t>
            </a:r>
            <a:endParaRPr kumimoji="1" lang="en-US" altLang="ja-JP" b="1" dirty="0">
              <a:ea typeface="游ゴシック"/>
            </a:endParaRPr>
          </a:p>
          <a:p>
            <a:r>
              <a:rPr kumimoji="1" lang="ja-JP" altLang="en-US" b="1" dirty="0"/>
              <a:t>（</a:t>
            </a:r>
            <a:r>
              <a:rPr kumimoji="1" lang="en-US" altLang="ja-JP" b="1" dirty="0"/>
              <a:t>M1</a:t>
            </a:r>
            <a:r>
              <a:rPr kumimoji="1" lang="ja-JP" altLang="en-US" b="1" dirty="0"/>
              <a:t>レチクルの例：</a:t>
            </a:r>
            <a:endParaRPr kumimoji="1" lang="en-US" altLang="ja-JP" b="1" dirty="0"/>
          </a:p>
          <a:p>
            <a:r>
              <a:rPr kumimoji="1" lang="ja-JP" altLang="en-US" b="1" dirty="0"/>
              <a:t>　</a:t>
            </a:r>
            <a:r>
              <a:rPr kumimoji="1" lang="en-US" altLang="ja-JP" b="1" dirty="0"/>
              <a:t>M1</a:t>
            </a:r>
            <a:r>
              <a:rPr kumimoji="1" lang="ja-JP" altLang="en-US" b="1" dirty="0"/>
              <a:t>中央穴に＋印のついた円筒をはめ込む）</a:t>
            </a:r>
          </a:p>
        </p:txBody>
      </p:sp>
      <p:sp>
        <p:nvSpPr>
          <p:cNvPr id="22" name="テキスト ボックス 21">
            <a:extLst>
              <a:ext uri="{FF2B5EF4-FFF2-40B4-BE49-F238E27FC236}">
                <a16:creationId xmlns:a16="http://schemas.microsoft.com/office/drawing/2014/main" id="{C58B0781-C537-7A8E-7D01-02FE99A3BC55}"/>
              </a:ext>
            </a:extLst>
          </p:cNvPr>
          <p:cNvSpPr txBox="1"/>
          <p:nvPr/>
        </p:nvSpPr>
        <p:spPr>
          <a:xfrm>
            <a:off x="-95862" y="2876662"/>
            <a:ext cx="5237336" cy="369332"/>
          </a:xfrm>
          <a:prstGeom prst="rect">
            <a:avLst/>
          </a:prstGeom>
          <a:noFill/>
          <a:ln>
            <a:noFill/>
          </a:ln>
        </p:spPr>
        <p:txBody>
          <a:bodyPr wrap="square" rtlCol="0">
            <a:spAutoFit/>
          </a:bodyPr>
          <a:lstStyle/>
          <a:p>
            <a:r>
              <a:rPr kumimoji="1" lang="en-US" altLang="ja-JP" b="1" dirty="0"/>
              <a:t>【</a:t>
            </a:r>
            <a:r>
              <a:rPr kumimoji="1" lang="en-US" altLang="ja-JP" b="1" u="sng" dirty="0"/>
              <a:t>2-2 M1</a:t>
            </a:r>
            <a:r>
              <a:rPr kumimoji="1" lang="ja-JP" altLang="en-US" b="1" u="sng" dirty="0"/>
              <a:t>ユニットの取り付け、</a:t>
            </a:r>
            <a:r>
              <a:rPr kumimoji="1" lang="en-US" altLang="ja-JP" b="1" u="sng" dirty="0"/>
              <a:t>M1</a:t>
            </a:r>
            <a:r>
              <a:rPr kumimoji="1" lang="ja-JP" altLang="en-US" b="1" u="sng" dirty="0"/>
              <a:t>の位置調整</a:t>
            </a:r>
            <a:r>
              <a:rPr kumimoji="1" lang="en-US" altLang="ja-JP" b="1" dirty="0"/>
              <a:t>】</a:t>
            </a:r>
            <a:endParaRPr kumimoji="1" lang="ja-JP" altLang="en-US" b="1" dirty="0"/>
          </a:p>
        </p:txBody>
      </p:sp>
      <p:sp>
        <p:nvSpPr>
          <p:cNvPr id="37" name="正方形/長方形 36">
            <a:extLst>
              <a:ext uri="{FF2B5EF4-FFF2-40B4-BE49-F238E27FC236}">
                <a16:creationId xmlns:a16="http://schemas.microsoft.com/office/drawing/2014/main" id="{A41E5E99-12AD-070E-2C80-9EE58CA7CAA0}"/>
              </a:ext>
            </a:extLst>
          </p:cNvPr>
          <p:cNvSpPr/>
          <p:nvPr/>
        </p:nvSpPr>
        <p:spPr>
          <a:xfrm>
            <a:off x="6950022" y="6448462"/>
            <a:ext cx="1990188" cy="12403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47" name="テキスト ボックス 46">
            <a:extLst>
              <a:ext uri="{FF2B5EF4-FFF2-40B4-BE49-F238E27FC236}">
                <a16:creationId xmlns:a16="http://schemas.microsoft.com/office/drawing/2014/main" id="{1511AC6E-5553-2F6D-CD5A-6C2E11A6FDE7}"/>
              </a:ext>
            </a:extLst>
          </p:cNvPr>
          <p:cNvSpPr txBox="1"/>
          <p:nvPr/>
        </p:nvSpPr>
        <p:spPr>
          <a:xfrm rot="17960061">
            <a:off x="6505540" y="4080811"/>
            <a:ext cx="1844768" cy="284463"/>
          </a:xfrm>
          <a:prstGeom prst="rect">
            <a:avLst/>
          </a:prstGeom>
          <a:noFill/>
        </p:spPr>
        <p:txBody>
          <a:bodyPr wrap="square" rtlCol="0">
            <a:spAutoFit/>
          </a:bodyPr>
          <a:lstStyle/>
          <a:p>
            <a:r>
              <a:rPr kumimoji="1" lang="ja-JP" altLang="en-US" sz="1100" dirty="0"/>
              <a:t>ターゲット像の結像</a:t>
            </a:r>
          </a:p>
        </p:txBody>
      </p:sp>
      <p:sp>
        <p:nvSpPr>
          <p:cNvPr id="24" name="正方形/長方形 23">
            <a:extLst>
              <a:ext uri="{FF2B5EF4-FFF2-40B4-BE49-F238E27FC236}">
                <a16:creationId xmlns:a16="http://schemas.microsoft.com/office/drawing/2014/main" id="{D0CFA2AA-159A-7117-C51F-F9446D41680D}"/>
              </a:ext>
            </a:extLst>
          </p:cNvPr>
          <p:cNvSpPr/>
          <p:nvPr/>
        </p:nvSpPr>
        <p:spPr>
          <a:xfrm>
            <a:off x="7202140" y="4912685"/>
            <a:ext cx="1155896" cy="247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6" name="楕円 25">
            <a:extLst>
              <a:ext uri="{FF2B5EF4-FFF2-40B4-BE49-F238E27FC236}">
                <a16:creationId xmlns:a16="http://schemas.microsoft.com/office/drawing/2014/main" id="{93D82FD0-8B38-8D50-BE54-59A54CDD2F95}"/>
              </a:ext>
            </a:extLst>
          </p:cNvPr>
          <p:cNvSpPr/>
          <p:nvPr/>
        </p:nvSpPr>
        <p:spPr>
          <a:xfrm>
            <a:off x="7142064" y="4492155"/>
            <a:ext cx="1276047" cy="5458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8" name="正方形/長方形 27">
            <a:extLst>
              <a:ext uri="{FF2B5EF4-FFF2-40B4-BE49-F238E27FC236}">
                <a16:creationId xmlns:a16="http://schemas.microsoft.com/office/drawing/2014/main" id="{F12F66FA-6BF7-37D6-49B9-AA2B18D3FF6C}"/>
              </a:ext>
            </a:extLst>
          </p:cNvPr>
          <p:cNvSpPr/>
          <p:nvPr/>
        </p:nvSpPr>
        <p:spPr>
          <a:xfrm>
            <a:off x="7694762" y="4936714"/>
            <a:ext cx="192242" cy="247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cxnSp>
        <p:nvCxnSpPr>
          <p:cNvPr id="29" name="直線コネクタ 28">
            <a:extLst>
              <a:ext uri="{FF2B5EF4-FFF2-40B4-BE49-F238E27FC236}">
                <a16:creationId xmlns:a16="http://schemas.microsoft.com/office/drawing/2014/main" id="{7C7DE53B-0AFD-01D8-4334-722ACB95AE93}"/>
              </a:ext>
            </a:extLst>
          </p:cNvPr>
          <p:cNvCxnSpPr/>
          <p:nvPr/>
        </p:nvCxnSpPr>
        <p:spPr>
          <a:xfrm flipV="1">
            <a:off x="7202140" y="3831320"/>
            <a:ext cx="601513" cy="1081365"/>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E3121B84-32B4-ABBA-2D20-06F3B7F02295}"/>
              </a:ext>
            </a:extLst>
          </p:cNvPr>
          <p:cNvCxnSpPr/>
          <p:nvPr/>
        </p:nvCxnSpPr>
        <p:spPr>
          <a:xfrm flipH="1" flipV="1">
            <a:off x="7803653" y="3841536"/>
            <a:ext cx="554384" cy="1071149"/>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FB4047E8-76AF-7435-8807-6601192BE601}"/>
              </a:ext>
            </a:extLst>
          </p:cNvPr>
          <p:cNvSpPr/>
          <p:nvPr/>
        </p:nvSpPr>
        <p:spPr>
          <a:xfrm>
            <a:off x="7694762" y="3735200"/>
            <a:ext cx="192242" cy="9453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36" name="テキスト ボックス 35">
            <a:extLst>
              <a:ext uri="{FF2B5EF4-FFF2-40B4-BE49-F238E27FC236}">
                <a16:creationId xmlns:a16="http://schemas.microsoft.com/office/drawing/2014/main" id="{4BDD23E7-0F1D-24AA-796B-D83629FEB9AC}"/>
              </a:ext>
            </a:extLst>
          </p:cNvPr>
          <p:cNvSpPr txBox="1"/>
          <p:nvPr/>
        </p:nvSpPr>
        <p:spPr>
          <a:xfrm>
            <a:off x="8398846" y="4790289"/>
            <a:ext cx="734006" cy="468527"/>
          </a:xfrm>
          <a:prstGeom prst="rect">
            <a:avLst/>
          </a:prstGeom>
          <a:noFill/>
        </p:spPr>
        <p:txBody>
          <a:bodyPr wrap="square" rtlCol="0">
            <a:spAutoFit/>
          </a:bodyPr>
          <a:lstStyle/>
          <a:p>
            <a:r>
              <a:rPr kumimoji="1" lang="en-US" altLang="ja-JP" sz="1100" dirty="0"/>
              <a:t>M1</a:t>
            </a:r>
            <a:r>
              <a:rPr kumimoji="1" lang="ja-JP" altLang="en-US" sz="1100" dirty="0"/>
              <a:t>傾き調整</a:t>
            </a:r>
          </a:p>
        </p:txBody>
      </p:sp>
      <p:sp>
        <p:nvSpPr>
          <p:cNvPr id="38" name="正方形/長方形 37">
            <a:extLst>
              <a:ext uri="{FF2B5EF4-FFF2-40B4-BE49-F238E27FC236}">
                <a16:creationId xmlns:a16="http://schemas.microsoft.com/office/drawing/2014/main" id="{96981A24-5D97-2123-273B-C9F6053681A7}"/>
              </a:ext>
            </a:extLst>
          </p:cNvPr>
          <p:cNvSpPr/>
          <p:nvPr/>
        </p:nvSpPr>
        <p:spPr>
          <a:xfrm>
            <a:off x="7717384" y="6065085"/>
            <a:ext cx="191688" cy="326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39" name="正方形/長方形 38">
            <a:extLst>
              <a:ext uri="{FF2B5EF4-FFF2-40B4-BE49-F238E27FC236}">
                <a16:creationId xmlns:a16="http://schemas.microsoft.com/office/drawing/2014/main" id="{42706173-58CA-2A76-3094-3B0F02BC57D5}"/>
              </a:ext>
            </a:extLst>
          </p:cNvPr>
          <p:cNvSpPr/>
          <p:nvPr/>
        </p:nvSpPr>
        <p:spPr>
          <a:xfrm>
            <a:off x="7909071" y="6284962"/>
            <a:ext cx="104309" cy="12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40" name="テキスト ボックス 39">
            <a:extLst>
              <a:ext uri="{FF2B5EF4-FFF2-40B4-BE49-F238E27FC236}">
                <a16:creationId xmlns:a16="http://schemas.microsoft.com/office/drawing/2014/main" id="{8EB4103E-428B-F507-F821-20CB76D23112}"/>
              </a:ext>
            </a:extLst>
          </p:cNvPr>
          <p:cNvSpPr txBox="1"/>
          <p:nvPr/>
        </p:nvSpPr>
        <p:spPr>
          <a:xfrm>
            <a:off x="7993043" y="6051739"/>
            <a:ext cx="1167229" cy="261610"/>
          </a:xfrm>
          <a:prstGeom prst="rect">
            <a:avLst/>
          </a:prstGeom>
          <a:noFill/>
        </p:spPr>
        <p:txBody>
          <a:bodyPr wrap="square" rtlCol="0">
            <a:spAutoFit/>
          </a:bodyPr>
          <a:lstStyle/>
          <a:p>
            <a:r>
              <a:rPr kumimoji="1" lang="ja-JP" altLang="en-US" sz="1100" b="1" dirty="0">
                <a:solidFill>
                  <a:srgbClr val="FF0000"/>
                </a:solidFill>
              </a:rPr>
              <a:t>セオドライト</a:t>
            </a:r>
          </a:p>
        </p:txBody>
      </p:sp>
      <p:cxnSp>
        <p:nvCxnSpPr>
          <p:cNvPr id="41" name="直線コネクタ 40">
            <a:extLst>
              <a:ext uri="{FF2B5EF4-FFF2-40B4-BE49-F238E27FC236}">
                <a16:creationId xmlns:a16="http://schemas.microsoft.com/office/drawing/2014/main" id="{E328C297-89F4-BA01-0BA4-8D6786D04F73}"/>
              </a:ext>
            </a:extLst>
          </p:cNvPr>
          <p:cNvCxnSpPr>
            <a:cxnSpLocks/>
            <a:stCxn id="38" idx="0"/>
          </p:cNvCxnSpPr>
          <p:nvPr/>
        </p:nvCxnSpPr>
        <p:spPr>
          <a:xfrm flipH="1" flipV="1">
            <a:off x="7801356" y="3516724"/>
            <a:ext cx="11872" cy="2548361"/>
          </a:xfrm>
          <a:prstGeom prst="line">
            <a:avLst/>
          </a:prstGeom>
          <a:ln w="15875">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52FEF613-6F09-302D-6772-955CC666CF47}"/>
              </a:ext>
            </a:extLst>
          </p:cNvPr>
          <p:cNvSpPr txBox="1"/>
          <p:nvPr/>
        </p:nvSpPr>
        <p:spPr>
          <a:xfrm rot="16200000">
            <a:off x="7159868" y="5418704"/>
            <a:ext cx="1031007" cy="261610"/>
          </a:xfrm>
          <a:prstGeom prst="rect">
            <a:avLst/>
          </a:prstGeom>
          <a:noFill/>
          <a:ln>
            <a:noFill/>
          </a:ln>
        </p:spPr>
        <p:txBody>
          <a:bodyPr wrap="square" lIns="91440" tIns="45720" rIns="91440" bIns="45720" rtlCol="0" anchor="t">
            <a:spAutoFit/>
          </a:bodyPr>
          <a:lstStyle/>
          <a:p>
            <a:r>
              <a:rPr kumimoji="1" lang="ja-JP" altLang="en-US" sz="1100">
                <a:solidFill>
                  <a:srgbClr val="FF0000"/>
                </a:solidFill>
                <a:ea typeface="游ゴシック"/>
              </a:rPr>
              <a:t>光軸（鉛直）</a:t>
            </a:r>
          </a:p>
        </p:txBody>
      </p:sp>
      <p:sp>
        <p:nvSpPr>
          <p:cNvPr id="44" name="テキスト ボックス 43">
            <a:extLst>
              <a:ext uri="{FF2B5EF4-FFF2-40B4-BE49-F238E27FC236}">
                <a16:creationId xmlns:a16="http://schemas.microsoft.com/office/drawing/2014/main" id="{C6F8C3A7-CACF-2479-9F4E-4FBEF3AA6D79}"/>
              </a:ext>
            </a:extLst>
          </p:cNvPr>
          <p:cNvSpPr txBox="1"/>
          <p:nvPr/>
        </p:nvSpPr>
        <p:spPr>
          <a:xfrm>
            <a:off x="7638609" y="6569833"/>
            <a:ext cx="1051354" cy="284463"/>
          </a:xfrm>
          <a:prstGeom prst="rect">
            <a:avLst/>
          </a:prstGeom>
          <a:noFill/>
        </p:spPr>
        <p:txBody>
          <a:bodyPr wrap="square" rtlCol="0">
            <a:spAutoFit/>
          </a:bodyPr>
          <a:lstStyle/>
          <a:p>
            <a:r>
              <a:rPr kumimoji="1" lang="ja-JP" altLang="en-US" sz="1100" dirty="0"/>
              <a:t>光学定盤</a:t>
            </a:r>
          </a:p>
        </p:txBody>
      </p:sp>
      <p:sp>
        <p:nvSpPr>
          <p:cNvPr id="45" name="正方形/長方形 44">
            <a:extLst>
              <a:ext uri="{FF2B5EF4-FFF2-40B4-BE49-F238E27FC236}">
                <a16:creationId xmlns:a16="http://schemas.microsoft.com/office/drawing/2014/main" id="{9AA40756-DA06-7557-59D8-9A4C14C315ED}"/>
              </a:ext>
            </a:extLst>
          </p:cNvPr>
          <p:cNvSpPr/>
          <p:nvPr/>
        </p:nvSpPr>
        <p:spPr>
          <a:xfrm>
            <a:off x="7732176" y="3156230"/>
            <a:ext cx="117413" cy="328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48" name="矢印: 上 47">
            <a:extLst>
              <a:ext uri="{FF2B5EF4-FFF2-40B4-BE49-F238E27FC236}">
                <a16:creationId xmlns:a16="http://schemas.microsoft.com/office/drawing/2014/main" id="{3C81D9A5-DB1D-B452-5CDD-62B9E0E73BC3}"/>
              </a:ext>
            </a:extLst>
          </p:cNvPr>
          <p:cNvSpPr/>
          <p:nvPr/>
        </p:nvSpPr>
        <p:spPr>
          <a:xfrm rot="19283432">
            <a:off x="7965244" y="3840194"/>
            <a:ext cx="188276" cy="406844"/>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49" name="テキスト ボックス 48">
            <a:extLst>
              <a:ext uri="{FF2B5EF4-FFF2-40B4-BE49-F238E27FC236}">
                <a16:creationId xmlns:a16="http://schemas.microsoft.com/office/drawing/2014/main" id="{3ADA2E7E-512B-FDB9-FA20-1828A3EE7D83}"/>
              </a:ext>
            </a:extLst>
          </p:cNvPr>
          <p:cNvSpPr txBox="1"/>
          <p:nvPr/>
        </p:nvSpPr>
        <p:spPr>
          <a:xfrm rot="3117795">
            <a:off x="8053432" y="4240083"/>
            <a:ext cx="562988" cy="284463"/>
          </a:xfrm>
          <a:prstGeom prst="rect">
            <a:avLst/>
          </a:prstGeom>
          <a:noFill/>
        </p:spPr>
        <p:txBody>
          <a:bodyPr wrap="square" rtlCol="0">
            <a:spAutoFit/>
          </a:bodyPr>
          <a:lstStyle/>
          <a:p>
            <a:r>
              <a:rPr kumimoji="1" lang="ja-JP" altLang="en-US" sz="1100" dirty="0"/>
              <a:t>照明</a:t>
            </a:r>
          </a:p>
        </p:txBody>
      </p:sp>
      <p:sp>
        <p:nvSpPr>
          <p:cNvPr id="57" name="テキスト ボックス 56">
            <a:extLst>
              <a:ext uri="{FF2B5EF4-FFF2-40B4-BE49-F238E27FC236}">
                <a16:creationId xmlns:a16="http://schemas.microsoft.com/office/drawing/2014/main" id="{3B7DE62B-BD14-1C15-3756-831846786560}"/>
              </a:ext>
            </a:extLst>
          </p:cNvPr>
          <p:cNvSpPr txBox="1"/>
          <p:nvPr/>
        </p:nvSpPr>
        <p:spPr>
          <a:xfrm>
            <a:off x="8049454" y="3101499"/>
            <a:ext cx="1180693" cy="261610"/>
          </a:xfrm>
          <a:prstGeom prst="rect">
            <a:avLst/>
          </a:prstGeom>
          <a:noFill/>
        </p:spPr>
        <p:txBody>
          <a:bodyPr wrap="square" rtlCol="0">
            <a:spAutoFit/>
          </a:bodyPr>
          <a:lstStyle/>
          <a:p>
            <a:r>
              <a:rPr kumimoji="1" lang="ja-JP" altLang="en-US" sz="1100" dirty="0"/>
              <a:t>カメラ</a:t>
            </a:r>
          </a:p>
        </p:txBody>
      </p:sp>
      <p:cxnSp>
        <p:nvCxnSpPr>
          <p:cNvPr id="5" name="直線矢印コネクタ 4">
            <a:extLst>
              <a:ext uri="{FF2B5EF4-FFF2-40B4-BE49-F238E27FC236}">
                <a16:creationId xmlns:a16="http://schemas.microsoft.com/office/drawing/2014/main" id="{9698A0F5-B65D-4D41-C512-04A1A280EB57}"/>
              </a:ext>
            </a:extLst>
          </p:cNvPr>
          <p:cNvCxnSpPr>
            <a:cxnSpLocks/>
          </p:cNvCxnSpPr>
          <p:nvPr/>
        </p:nvCxnSpPr>
        <p:spPr>
          <a:xfrm>
            <a:off x="235700" y="1058283"/>
            <a:ext cx="0" cy="179657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AC770A07-42CD-586A-4A0B-78E0162B9E1F}"/>
              </a:ext>
            </a:extLst>
          </p:cNvPr>
          <p:cNvCxnSpPr>
            <a:cxnSpLocks/>
          </p:cNvCxnSpPr>
          <p:nvPr/>
        </p:nvCxnSpPr>
        <p:spPr>
          <a:xfrm>
            <a:off x="235700" y="3262625"/>
            <a:ext cx="0" cy="15276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750C74A3-1C89-72E7-8638-A353873F2F95}"/>
              </a:ext>
            </a:extLst>
          </p:cNvPr>
          <p:cNvCxnSpPr>
            <a:cxnSpLocks/>
            <a:stCxn id="57" idx="1"/>
            <a:endCxn id="45" idx="3"/>
          </p:cNvCxnSpPr>
          <p:nvPr/>
        </p:nvCxnSpPr>
        <p:spPr>
          <a:xfrm flipH="1">
            <a:off x="7849589" y="3232304"/>
            <a:ext cx="199865" cy="87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38D9721-F401-8A69-5508-406503C5395A}"/>
              </a:ext>
            </a:extLst>
          </p:cNvPr>
          <p:cNvCxnSpPr>
            <a:cxnSpLocks/>
          </p:cNvCxnSpPr>
          <p:nvPr/>
        </p:nvCxnSpPr>
        <p:spPr>
          <a:xfrm flipH="1" flipV="1">
            <a:off x="7799835" y="5173114"/>
            <a:ext cx="468210" cy="2216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コネクタ: カギ線 72">
            <a:extLst>
              <a:ext uri="{FF2B5EF4-FFF2-40B4-BE49-F238E27FC236}">
                <a16:creationId xmlns:a16="http://schemas.microsoft.com/office/drawing/2014/main" id="{41C34E84-8A3E-FD4C-0A5F-61C46A1EB400}"/>
              </a:ext>
            </a:extLst>
          </p:cNvPr>
          <p:cNvCxnSpPr>
            <a:cxnSpLocks/>
            <a:endCxn id="24" idx="1"/>
          </p:cNvCxnSpPr>
          <p:nvPr/>
        </p:nvCxnSpPr>
        <p:spPr>
          <a:xfrm rot="16200000" flipH="1">
            <a:off x="6253244" y="4087315"/>
            <a:ext cx="1070557" cy="827235"/>
          </a:xfrm>
          <a:prstGeom prst="bentConnector2">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コネクタ: カギ線 77">
            <a:extLst>
              <a:ext uri="{FF2B5EF4-FFF2-40B4-BE49-F238E27FC236}">
                <a16:creationId xmlns:a16="http://schemas.microsoft.com/office/drawing/2014/main" id="{F60A1BFB-B048-5C57-9B36-CA859767F51A}"/>
              </a:ext>
            </a:extLst>
          </p:cNvPr>
          <p:cNvCxnSpPr>
            <a:cxnSpLocks/>
          </p:cNvCxnSpPr>
          <p:nvPr/>
        </p:nvCxnSpPr>
        <p:spPr>
          <a:xfrm rot="5400000" flipH="1" flipV="1">
            <a:off x="5594658" y="1296420"/>
            <a:ext cx="2406285" cy="788684"/>
          </a:xfrm>
          <a:prstGeom prst="bentConnector3">
            <a:avLst>
              <a:gd name="adj1" fmla="val 99717"/>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896CFD48-BF22-1578-3E6E-03162DA9E270}"/>
              </a:ext>
            </a:extLst>
          </p:cNvPr>
          <p:cNvSpPr>
            <a:spLocks noGrp="1"/>
          </p:cNvSpPr>
          <p:nvPr>
            <p:ph type="sldNum" sz="quarter" idx="12"/>
          </p:nvPr>
        </p:nvSpPr>
        <p:spPr/>
        <p:txBody>
          <a:bodyPr/>
          <a:lstStyle/>
          <a:p>
            <a:fld id="{32245A81-1D15-45FC-8243-E8FBF5E17B5B}" type="slidenum">
              <a:rPr kumimoji="1" lang="ja-JP" altLang="en-US" smtClean="0"/>
              <a:t>5</a:t>
            </a:fld>
            <a:endParaRPr kumimoji="1" lang="ja-JP" altLang="en-US"/>
          </a:p>
        </p:txBody>
      </p:sp>
      <p:sp>
        <p:nvSpPr>
          <p:cNvPr id="10" name="正方形/長方形 9">
            <a:extLst>
              <a:ext uri="{FF2B5EF4-FFF2-40B4-BE49-F238E27FC236}">
                <a16:creationId xmlns:a16="http://schemas.microsoft.com/office/drawing/2014/main" id="{3473C736-D487-7A8C-CE4C-2666EB87A395}"/>
              </a:ext>
            </a:extLst>
          </p:cNvPr>
          <p:cNvSpPr/>
          <p:nvPr/>
        </p:nvSpPr>
        <p:spPr>
          <a:xfrm>
            <a:off x="8145100" y="199379"/>
            <a:ext cx="409228" cy="181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27D2D646-0D4B-18FB-CEE9-94320C8435D0}"/>
              </a:ext>
            </a:extLst>
          </p:cNvPr>
          <p:cNvSpPr txBox="1"/>
          <p:nvPr/>
        </p:nvSpPr>
        <p:spPr>
          <a:xfrm>
            <a:off x="8112405" y="3420810"/>
            <a:ext cx="1006942" cy="430887"/>
          </a:xfrm>
          <a:prstGeom prst="rect">
            <a:avLst/>
          </a:prstGeom>
          <a:noFill/>
        </p:spPr>
        <p:txBody>
          <a:bodyPr wrap="square" rtlCol="0">
            <a:spAutoFit/>
          </a:bodyPr>
          <a:lstStyle/>
          <a:p>
            <a:r>
              <a:rPr kumimoji="1" lang="ja-JP" altLang="en-US" sz="1100" b="1" dirty="0">
                <a:solidFill>
                  <a:srgbClr val="7030A0"/>
                </a:solidFill>
              </a:rPr>
              <a:t>半透明</a:t>
            </a:r>
            <a:endParaRPr kumimoji="1" lang="en-US" altLang="ja-JP" sz="1100" b="1" dirty="0">
              <a:solidFill>
                <a:srgbClr val="7030A0"/>
              </a:solidFill>
            </a:endParaRPr>
          </a:p>
          <a:p>
            <a:r>
              <a:rPr kumimoji="1" lang="ja-JP" altLang="en-US" sz="1100" b="1" dirty="0">
                <a:solidFill>
                  <a:srgbClr val="7030A0"/>
                </a:solidFill>
              </a:rPr>
              <a:t>ターゲット</a:t>
            </a:r>
          </a:p>
        </p:txBody>
      </p:sp>
      <p:sp>
        <p:nvSpPr>
          <p:cNvPr id="56" name="テキスト ボックス 55">
            <a:extLst>
              <a:ext uri="{FF2B5EF4-FFF2-40B4-BE49-F238E27FC236}">
                <a16:creationId xmlns:a16="http://schemas.microsoft.com/office/drawing/2014/main" id="{8E5F3AC9-0466-B0FA-5481-30D4575F72F0}"/>
              </a:ext>
            </a:extLst>
          </p:cNvPr>
          <p:cNvSpPr txBox="1"/>
          <p:nvPr/>
        </p:nvSpPr>
        <p:spPr>
          <a:xfrm>
            <a:off x="8205945" y="5362854"/>
            <a:ext cx="968037" cy="261610"/>
          </a:xfrm>
          <a:prstGeom prst="rect">
            <a:avLst/>
          </a:prstGeom>
          <a:noFill/>
        </p:spPr>
        <p:txBody>
          <a:bodyPr wrap="square" rtlCol="0">
            <a:spAutoFit/>
          </a:bodyPr>
          <a:lstStyle/>
          <a:p>
            <a:r>
              <a:rPr kumimoji="1" lang="en-US" altLang="ja-JP" sz="1100" b="1" dirty="0">
                <a:solidFill>
                  <a:srgbClr val="00B050"/>
                </a:solidFill>
              </a:rPr>
              <a:t>M1</a:t>
            </a:r>
            <a:r>
              <a:rPr kumimoji="1" lang="ja-JP" altLang="en-US" sz="1100" b="1" dirty="0">
                <a:solidFill>
                  <a:srgbClr val="00B050"/>
                </a:solidFill>
              </a:rPr>
              <a:t>レチクル</a:t>
            </a:r>
            <a:endParaRPr kumimoji="1" lang="en-US" altLang="ja-JP" sz="1100" b="1" dirty="0">
              <a:solidFill>
                <a:srgbClr val="00B050"/>
              </a:solidFill>
            </a:endParaRPr>
          </a:p>
        </p:txBody>
      </p:sp>
      <p:cxnSp>
        <p:nvCxnSpPr>
          <p:cNvPr id="60" name="直線コネクタ 59">
            <a:extLst>
              <a:ext uri="{FF2B5EF4-FFF2-40B4-BE49-F238E27FC236}">
                <a16:creationId xmlns:a16="http://schemas.microsoft.com/office/drawing/2014/main" id="{F10268BC-03FE-CEF1-2B4B-D985B2C28FA0}"/>
              </a:ext>
            </a:extLst>
          </p:cNvPr>
          <p:cNvCxnSpPr>
            <a:cxnSpLocks/>
          </p:cNvCxnSpPr>
          <p:nvPr/>
        </p:nvCxnSpPr>
        <p:spPr>
          <a:xfrm flipH="1">
            <a:off x="7779275" y="3600087"/>
            <a:ext cx="328443" cy="220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68DDB4E4-C08F-5D29-5DDF-D1F232D2A7A5}"/>
              </a:ext>
            </a:extLst>
          </p:cNvPr>
          <p:cNvSpPr txBox="1"/>
          <p:nvPr/>
        </p:nvSpPr>
        <p:spPr>
          <a:xfrm>
            <a:off x="-95862" y="4847298"/>
            <a:ext cx="4515729" cy="369332"/>
          </a:xfrm>
          <a:prstGeom prst="rect">
            <a:avLst/>
          </a:prstGeom>
          <a:noFill/>
          <a:ln>
            <a:noFill/>
          </a:ln>
        </p:spPr>
        <p:txBody>
          <a:bodyPr wrap="square" rtlCol="0">
            <a:spAutoFit/>
          </a:bodyPr>
          <a:lstStyle/>
          <a:p>
            <a:r>
              <a:rPr kumimoji="1" lang="en-US" altLang="ja-JP" b="1" dirty="0"/>
              <a:t>【</a:t>
            </a:r>
            <a:r>
              <a:rPr kumimoji="1" lang="en-US" altLang="ja-JP" b="1" u="sng" dirty="0"/>
              <a:t>2-3 M1</a:t>
            </a:r>
            <a:r>
              <a:rPr kumimoji="1" lang="ja-JP" altLang="en-US" b="1" u="sng" dirty="0"/>
              <a:t>の傾き調整</a:t>
            </a:r>
            <a:r>
              <a:rPr kumimoji="1" lang="en-US" altLang="ja-JP" b="1" dirty="0"/>
              <a:t>】</a:t>
            </a:r>
            <a:endParaRPr kumimoji="1" lang="ja-JP" altLang="en-US" b="1" dirty="0"/>
          </a:p>
        </p:txBody>
      </p:sp>
      <p:sp>
        <p:nvSpPr>
          <p:cNvPr id="35" name="テキスト ボックス 34">
            <a:extLst>
              <a:ext uri="{FF2B5EF4-FFF2-40B4-BE49-F238E27FC236}">
                <a16:creationId xmlns:a16="http://schemas.microsoft.com/office/drawing/2014/main" id="{48F16A11-5017-7BA5-F2C3-EC883D5F1AA9}"/>
              </a:ext>
            </a:extLst>
          </p:cNvPr>
          <p:cNvSpPr txBox="1"/>
          <p:nvPr/>
        </p:nvSpPr>
        <p:spPr>
          <a:xfrm>
            <a:off x="235726" y="5194148"/>
            <a:ext cx="6244118" cy="1323439"/>
          </a:xfrm>
          <a:prstGeom prst="rect">
            <a:avLst/>
          </a:prstGeom>
          <a:noFill/>
          <a:ln>
            <a:noFill/>
          </a:ln>
        </p:spPr>
        <p:txBody>
          <a:bodyPr wrap="square" rtlCol="0">
            <a:spAutoFit/>
          </a:bodyPr>
          <a:lstStyle/>
          <a:p>
            <a:r>
              <a:rPr kumimoji="1" lang="ja-JP" altLang="en-US" b="1" dirty="0"/>
              <a:t>・</a:t>
            </a:r>
            <a:r>
              <a:rPr kumimoji="1" lang="ja-JP" altLang="en-US" b="1" dirty="0">
                <a:solidFill>
                  <a:srgbClr val="7030A0"/>
                </a:solidFill>
              </a:rPr>
              <a:t>半透明ターゲット</a:t>
            </a:r>
            <a:r>
              <a:rPr kumimoji="1" lang="ja-JP" altLang="en-US" b="1" dirty="0"/>
              <a:t>を</a:t>
            </a:r>
            <a:r>
              <a:rPr kumimoji="1" lang="en-US" altLang="ja-JP" b="1" dirty="0"/>
              <a:t>M1</a:t>
            </a:r>
            <a:r>
              <a:rPr kumimoji="1" lang="ja-JP" altLang="en-US" b="1" dirty="0"/>
              <a:t>曲率中心、光軸上に設置する</a:t>
            </a:r>
            <a:endParaRPr kumimoji="1" lang="en-US" altLang="ja-JP" b="1" dirty="0"/>
          </a:p>
          <a:p>
            <a:endParaRPr kumimoji="1" lang="en-US" altLang="ja-JP" sz="800" b="1" dirty="0"/>
          </a:p>
          <a:p>
            <a:r>
              <a:rPr kumimoji="1" lang="ja-JP" altLang="en-US" b="1" dirty="0"/>
              <a:t>・ターゲットの高さと</a:t>
            </a:r>
            <a:r>
              <a:rPr kumimoji="1" lang="en-US" altLang="ja-JP" b="1" dirty="0"/>
              <a:t>M1</a:t>
            </a:r>
            <a:r>
              <a:rPr kumimoji="1" lang="ja-JP" altLang="en-US" b="1" dirty="0"/>
              <a:t>の傾きを調整する</a:t>
            </a:r>
            <a:endParaRPr kumimoji="1" lang="en-US" altLang="ja-JP" b="1" dirty="0"/>
          </a:p>
          <a:p>
            <a:r>
              <a:rPr kumimoji="1" lang="ja-JP" altLang="en-US" b="1" dirty="0"/>
              <a:t>　－照明したターゲットを上からカメラで覗き込む</a:t>
            </a:r>
            <a:endParaRPr kumimoji="1" lang="en-US" altLang="ja-JP" b="1" dirty="0"/>
          </a:p>
          <a:p>
            <a:r>
              <a:rPr kumimoji="1" lang="ja-JP" altLang="en-US" b="1" dirty="0"/>
              <a:t>　－</a:t>
            </a:r>
            <a:r>
              <a:rPr kumimoji="1" lang="en-US" altLang="ja-JP" b="1" dirty="0"/>
              <a:t>M1</a:t>
            </a:r>
            <a:r>
              <a:rPr kumimoji="1" lang="ja-JP" altLang="en-US" b="1" dirty="0"/>
              <a:t>により結像したターゲット像とターゲットを重ねる</a:t>
            </a:r>
          </a:p>
        </p:txBody>
      </p:sp>
      <p:cxnSp>
        <p:nvCxnSpPr>
          <p:cNvPr id="52" name="直線矢印コネクタ 51">
            <a:extLst>
              <a:ext uri="{FF2B5EF4-FFF2-40B4-BE49-F238E27FC236}">
                <a16:creationId xmlns:a16="http://schemas.microsoft.com/office/drawing/2014/main" id="{202EF778-2689-EF81-E40E-B419464C8D4A}"/>
              </a:ext>
            </a:extLst>
          </p:cNvPr>
          <p:cNvCxnSpPr>
            <a:cxnSpLocks/>
          </p:cNvCxnSpPr>
          <p:nvPr/>
        </p:nvCxnSpPr>
        <p:spPr>
          <a:xfrm>
            <a:off x="235700" y="5216630"/>
            <a:ext cx="0" cy="145880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08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901A6ED-B10D-1330-3FE2-4F0E5654AEAC}"/>
              </a:ext>
            </a:extLst>
          </p:cNvPr>
          <p:cNvSpPr txBox="1"/>
          <p:nvPr/>
        </p:nvSpPr>
        <p:spPr>
          <a:xfrm>
            <a:off x="330549" y="1346112"/>
            <a:ext cx="5341694" cy="1477328"/>
          </a:xfrm>
          <a:prstGeom prst="rect">
            <a:avLst/>
          </a:prstGeom>
          <a:noFill/>
          <a:ln>
            <a:noFill/>
          </a:ln>
        </p:spPr>
        <p:txBody>
          <a:bodyPr wrap="square" rtlCol="0">
            <a:spAutoFit/>
          </a:bodyPr>
          <a:lstStyle/>
          <a:p>
            <a:r>
              <a:rPr kumimoji="1" lang="ja-JP" altLang="en-US" b="1" dirty="0"/>
              <a:t>・</a:t>
            </a:r>
            <a:r>
              <a:rPr kumimoji="1" lang="ja-JP" altLang="en-US" b="1" dirty="0">
                <a:solidFill>
                  <a:srgbClr val="00B050"/>
                </a:solidFill>
              </a:rPr>
              <a:t>折り返し平面鏡</a:t>
            </a:r>
            <a:r>
              <a:rPr kumimoji="1" lang="ja-JP" altLang="en-US" b="1" dirty="0"/>
              <a:t>を望遠鏡開口上に設置する</a:t>
            </a:r>
            <a:endParaRPr kumimoji="1" lang="en-US" altLang="ja-JP" b="1" dirty="0"/>
          </a:p>
          <a:p>
            <a:r>
              <a:rPr kumimoji="1" lang="ja-JP" altLang="en-US" b="1" dirty="0"/>
              <a:t>　－傾き調整にセオドライトの光を使用する</a:t>
            </a:r>
            <a:endParaRPr kumimoji="1" lang="en-US" altLang="ja-JP" b="1" dirty="0"/>
          </a:p>
          <a:p>
            <a:r>
              <a:rPr kumimoji="1" lang="ja-JP" altLang="en-US" b="1" dirty="0"/>
              <a:t>　－</a:t>
            </a:r>
            <a:r>
              <a:rPr kumimoji="1" lang="en-US" altLang="ja-JP" b="1" dirty="0"/>
              <a:t>M2</a:t>
            </a:r>
            <a:r>
              <a:rPr kumimoji="1" lang="ja-JP" altLang="en-US" b="1" dirty="0"/>
              <a:t>設置の後に行っても良い</a:t>
            </a:r>
            <a:endParaRPr kumimoji="1" lang="en-US" altLang="ja-JP" b="1" dirty="0"/>
          </a:p>
          <a:p>
            <a:endParaRPr kumimoji="1" lang="en-US" altLang="ja-JP" b="1" dirty="0"/>
          </a:p>
          <a:p>
            <a:r>
              <a:rPr kumimoji="1" lang="ja-JP" altLang="en-US" b="1" dirty="0"/>
              <a:t>・</a:t>
            </a:r>
            <a:r>
              <a:rPr kumimoji="1" lang="en-US" altLang="ja-JP" b="1" dirty="0"/>
              <a:t>M2</a:t>
            </a:r>
            <a:r>
              <a:rPr kumimoji="1" lang="ja-JP" altLang="en-US" b="1" dirty="0"/>
              <a:t>ユニットを望遠鏡構造に組み込む</a:t>
            </a:r>
            <a:endParaRPr kumimoji="1" lang="en-US" altLang="ja-JP" b="1" dirty="0"/>
          </a:p>
        </p:txBody>
      </p:sp>
      <p:sp>
        <p:nvSpPr>
          <p:cNvPr id="5" name="テキスト ボックス 4">
            <a:extLst>
              <a:ext uri="{FF2B5EF4-FFF2-40B4-BE49-F238E27FC236}">
                <a16:creationId xmlns:a16="http://schemas.microsoft.com/office/drawing/2014/main" id="{2A448927-7136-F384-3956-623D08415153}"/>
              </a:ext>
            </a:extLst>
          </p:cNvPr>
          <p:cNvSpPr txBox="1"/>
          <p:nvPr/>
        </p:nvSpPr>
        <p:spPr>
          <a:xfrm>
            <a:off x="0" y="903347"/>
            <a:ext cx="5643668" cy="369332"/>
          </a:xfrm>
          <a:prstGeom prst="rect">
            <a:avLst/>
          </a:prstGeom>
          <a:noFill/>
          <a:ln>
            <a:noFill/>
          </a:ln>
        </p:spPr>
        <p:txBody>
          <a:bodyPr wrap="square" rtlCol="0">
            <a:spAutoFit/>
          </a:bodyPr>
          <a:lstStyle/>
          <a:p>
            <a:r>
              <a:rPr kumimoji="1" lang="en-US" altLang="ja-JP" b="1" dirty="0"/>
              <a:t>【3-1 </a:t>
            </a:r>
            <a:r>
              <a:rPr kumimoji="1" lang="ja-JP" altLang="en-US" b="1" u="sng" dirty="0"/>
              <a:t>折り返し平面鏡、</a:t>
            </a:r>
            <a:r>
              <a:rPr kumimoji="1" lang="en-US" altLang="ja-JP" b="1" u="sng" dirty="0"/>
              <a:t>M2</a:t>
            </a:r>
            <a:r>
              <a:rPr kumimoji="1" lang="ja-JP" altLang="en-US" b="1" u="sng" dirty="0"/>
              <a:t>ユニットの取り付け</a:t>
            </a:r>
            <a:r>
              <a:rPr kumimoji="1" lang="en-US" altLang="ja-JP" b="1" dirty="0"/>
              <a:t>】</a:t>
            </a:r>
            <a:endParaRPr kumimoji="1" lang="ja-JP" altLang="en-US" b="1" dirty="0"/>
          </a:p>
        </p:txBody>
      </p:sp>
      <p:grpSp>
        <p:nvGrpSpPr>
          <p:cNvPr id="33" name="グループ化 32">
            <a:extLst>
              <a:ext uri="{FF2B5EF4-FFF2-40B4-BE49-F238E27FC236}">
                <a16:creationId xmlns:a16="http://schemas.microsoft.com/office/drawing/2014/main" id="{6E2520B1-AC75-D5A5-5D81-862556527479}"/>
              </a:ext>
            </a:extLst>
          </p:cNvPr>
          <p:cNvGrpSpPr/>
          <p:nvPr/>
        </p:nvGrpSpPr>
        <p:grpSpPr>
          <a:xfrm>
            <a:off x="5969468" y="1168964"/>
            <a:ext cx="731645" cy="731645"/>
            <a:chOff x="7684808" y="5488456"/>
            <a:chExt cx="1332474" cy="1332474"/>
          </a:xfrm>
        </p:grpSpPr>
        <p:sp>
          <p:nvSpPr>
            <p:cNvPr id="10" name="楕円 9">
              <a:extLst>
                <a:ext uri="{FF2B5EF4-FFF2-40B4-BE49-F238E27FC236}">
                  <a16:creationId xmlns:a16="http://schemas.microsoft.com/office/drawing/2014/main" id="{0F8346E6-9486-BEA4-CCA2-5C3130F92C6D}"/>
                </a:ext>
              </a:extLst>
            </p:cNvPr>
            <p:cNvSpPr/>
            <p:nvPr/>
          </p:nvSpPr>
          <p:spPr>
            <a:xfrm>
              <a:off x="7684808" y="5488456"/>
              <a:ext cx="1332474" cy="13324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10E06F8E-1D41-14B8-EC86-2ED100FEBA46}"/>
                </a:ext>
              </a:extLst>
            </p:cNvPr>
            <p:cNvGrpSpPr/>
            <p:nvPr/>
          </p:nvGrpSpPr>
          <p:grpSpPr>
            <a:xfrm>
              <a:off x="8230092" y="6033740"/>
              <a:ext cx="241907" cy="241907"/>
              <a:chOff x="5692749" y="5567471"/>
              <a:chExt cx="387182" cy="387182"/>
            </a:xfrm>
          </p:grpSpPr>
          <p:cxnSp>
            <p:nvCxnSpPr>
              <p:cNvPr id="14" name="直線コネクタ 13">
                <a:extLst>
                  <a:ext uri="{FF2B5EF4-FFF2-40B4-BE49-F238E27FC236}">
                    <a16:creationId xmlns:a16="http://schemas.microsoft.com/office/drawing/2014/main" id="{AC09E783-5C50-BDF9-420A-F17ED90FB9BC}"/>
                  </a:ext>
                </a:extLst>
              </p:cNvPr>
              <p:cNvCxnSpPr/>
              <p:nvPr/>
            </p:nvCxnSpPr>
            <p:spPr>
              <a:xfrm>
                <a:off x="5692749" y="5745192"/>
                <a:ext cx="38718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272B73A-3B09-B26F-0662-DD607F93197B}"/>
                  </a:ext>
                </a:extLst>
              </p:cNvPr>
              <p:cNvCxnSpPr>
                <a:cxnSpLocks/>
              </p:cNvCxnSpPr>
              <p:nvPr/>
            </p:nvCxnSpPr>
            <p:spPr>
              <a:xfrm rot="16200000">
                <a:off x="5692750" y="5761062"/>
                <a:ext cx="38718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 name="テキスト ボックス 17">
            <a:extLst>
              <a:ext uri="{FF2B5EF4-FFF2-40B4-BE49-F238E27FC236}">
                <a16:creationId xmlns:a16="http://schemas.microsoft.com/office/drawing/2014/main" id="{74C06C3F-E072-CFEF-A7F8-1D3E6AE7C3F5}"/>
              </a:ext>
            </a:extLst>
          </p:cNvPr>
          <p:cNvSpPr txBox="1"/>
          <p:nvPr/>
        </p:nvSpPr>
        <p:spPr>
          <a:xfrm>
            <a:off x="5681221" y="755832"/>
            <a:ext cx="1278854" cy="477054"/>
          </a:xfrm>
          <a:prstGeom prst="rect">
            <a:avLst/>
          </a:prstGeom>
          <a:noFill/>
          <a:ln>
            <a:noFill/>
          </a:ln>
        </p:spPr>
        <p:txBody>
          <a:bodyPr wrap="square" rtlCol="0">
            <a:spAutoFit/>
          </a:bodyPr>
          <a:lstStyle/>
          <a:p>
            <a:r>
              <a:rPr kumimoji="1" lang="en-US" altLang="ja-JP" sz="1400" dirty="0">
                <a:solidFill>
                  <a:srgbClr val="FF0000"/>
                </a:solidFill>
              </a:rPr>
              <a:t>M2</a:t>
            </a:r>
            <a:r>
              <a:rPr kumimoji="1" lang="ja-JP" altLang="en-US" sz="1400" dirty="0">
                <a:solidFill>
                  <a:srgbClr val="FF0000"/>
                </a:solidFill>
              </a:rPr>
              <a:t>レチクル</a:t>
            </a:r>
            <a:br>
              <a:rPr kumimoji="1" lang="en-US" altLang="ja-JP" sz="1400" dirty="0">
                <a:solidFill>
                  <a:srgbClr val="FF0000"/>
                </a:solidFill>
              </a:rPr>
            </a:br>
            <a:r>
              <a:rPr kumimoji="1" lang="ja-JP" altLang="en-US" sz="1100" dirty="0"/>
              <a:t>のイメージ</a:t>
            </a:r>
          </a:p>
        </p:txBody>
      </p:sp>
      <p:sp>
        <p:nvSpPr>
          <p:cNvPr id="9" name="テキスト ボックス 8">
            <a:extLst>
              <a:ext uri="{FF2B5EF4-FFF2-40B4-BE49-F238E27FC236}">
                <a16:creationId xmlns:a16="http://schemas.microsoft.com/office/drawing/2014/main" id="{DE3A8B4B-650E-9271-539E-3471BB4BCB3F}"/>
              </a:ext>
            </a:extLst>
          </p:cNvPr>
          <p:cNvSpPr txBox="1"/>
          <p:nvPr/>
        </p:nvSpPr>
        <p:spPr>
          <a:xfrm>
            <a:off x="0" y="3186902"/>
            <a:ext cx="5643668" cy="369332"/>
          </a:xfrm>
          <a:prstGeom prst="rect">
            <a:avLst/>
          </a:prstGeom>
          <a:noFill/>
          <a:ln>
            <a:noFill/>
          </a:ln>
        </p:spPr>
        <p:txBody>
          <a:bodyPr wrap="square" rtlCol="0">
            <a:spAutoFit/>
          </a:bodyPr>
          <a:lstStyle/>
          <a:p>
            <a:r>
              <a:rPr kumimoji="1" lang="en-US" altLang="ja-JP" b="1" dirty="0"/>
              <a:t>【3-2 </a:t>
            </a:r>
            <a:r>
              <a:rPr kumimoji="1" lang="en-US" altLang="ja-JP" b="1" u="sng" dirty="0"/>
              <a:t>M2</a:t>
            </a:r>
            <a:r>
              <a:rPr kumimoji="1" lang="ja-JP" altLang="en-US" b="1" u="sng" dirty="0"/>
              <a:t>の光学調整</a:t>
            </a:r>
            <a:r>
              <a:rPr kumimoji="1" lang="en-US" altLang="ja-JP" b="1" dirty="0"/>
              <a:t>】</a:t>
            </a:r>
            <a:endParaRPr kumimoji="1" lang="ja-JP" altLang="en-US" b="1" dirty="0"/>
          </a:p>
        </p:txBody>
      </p:sp>
      <p:sp>
        <p:nvSpPr>
          <p:cNvPr id="11" name="テキスト ボックス 10">
            <a:extLst>
              <a:ext uri="{FF2B5EF4-FFF2-40B4-BE49-F238E27FC236}">
                <a16:creationId xmlns:a16="http://schemas.microsoft.com/office/drawing/2014/main" id="{BC003A3A-1AFE-707D-46CA-CE70A15D52B6}"/>
              </a:ext>
            </a:extLst>
          </p:cNvPr>
          <p:cNvSpPr txBox="1"/>
          <p:nvPr/>
        </p:nvSpPr>
        <p:spPr>
          <a:xfrm>
            <a:off x="350474" y="3638932"/>
            <a:ext cx="5618994" cy="2585323"/>
          </a:xfrm>
          <a:prstGeom prst="rect">
            <a:avLst/>
          </a:prstGeom>
          <a:noFill/>
          <a:ln>
            <a:noFill/>
          </a:ln>
        </p:spPr>
        <p:txBody>
          <a:bodyPr wrap="square" lIns="91440" tIns="45720" rIns="91440" bIns="45720" rtlCol="0" anchor="t">
            <a:spAutoFit/>
          </a:bodyPr>
          <a:lstStyle/>
          <a:p>
            <a:r>
              <a:rPr kumimoji="1" lang="ja-JP" altLang="en-US" b="1" dirty="0">
                <a:ea typeface="游ゴシック"/>
              </a:rPr>
              <a:t>・位置調整を行う</a:t>
            </a:r>
            <a:endParaRPr kumimoji="1" lang="en-US" altLang="ja-JP" b="1" dirty="0">
              <a:ea typeface="游ゴシック"/>
            </a:endParaRPr>
          </a:p>
          <a:p>
            <a:r>
              <a:rPr kumimoji="1" lang="ja-JP" altLang="en-US" b="1" dirty="0">
                <a:solidFill>
                  <a:srgbClr val="FF0000"/>
                </a:solidFill>
                <a:ea typeface="游ゴシック"/>
              </a:rPr>
              <a:t>　</a:t>
            </a:r>
            <a:r>
              <a:rPr kumimoji="1" lang="ja-JP" altLang="en-US" b="1" dirty="0">
                <a:ea typeface="游ゴシック"/>
              </a:rPr>
              <a:t>－</a:t>
            </a:r>
            <a:r>
              <a:rPr kumimoji="1" lang="en-US" altLang="ja-JP" b="1" dirty="0">
                <a:solidFill>
                  <a:srgbClr val="FF0000"/>
                </a:solidFill>
                <a:ea typeface="游ゴシック"/>
              </a:rPr>
              <a:t>M2</a:t>
            </a:r>
            <a:r>
              <a:rPr kumimoji="1" lang="ja-JP" altLang="en-US" b="1" dirty="0">
                <a:solidFill>
                  <a:srgbClr val="FF0000"/>
                </a:solidFill>
                <a:ea typeface="游ゴシック"/>
              </a:rPr>
              <a:t>レチクルを用いて</a:t>
            </a:r>
            <a:r>
              <a:rPr kumimoji="1" lang="en-US" altLang="ja-JP" b="1" dirty="0">
                <a:solidFill>
                  <a:srgbClr val="FF0000"/>
                </a:solidFill>
                <a:ea typeface="游ゴシック"/>
              </a:rPr>
              <a:t>M2</a:t>
            </a:r>
            <a:r>
              <a:rPr kumimoji="1" lang="ja-JP" altLang="en-US" b="1" dirty="0">
                <a:solidFill>
                  <a:srgbClr val="FF0000"/>
                </a:solidFill>
                <a:ea typeface="游ゴシック"/>
              </a:rPr>
              <a:t>頂点を</a:t>
            </a:r>
            <a:r>
              <a:rPr kumimoji="1" lang="ja-JP" altLang="en-US" b="1" dirty="0">
                <a:ea typeface="游ゴシック"/>
              </a:rPr>
              <a:t>光軸に合わせる</a:t>
            </a:r>
            <a:endParaRPr kumimoji="1" lang="en-US" altLang="ja-JP" b="1" dirty="0">
              <a:ea typeface="游ゴシック"/>
            </a:endParaRPr>
          </a:p>
          <a:p>
            <a:r>
              <a:rPr kumimoji="1" lang="ja-JP" altLang="en-US" b="1" dirty="0"/>
              <a:t>　（</a:t>
            </a:r>
            <a:r>
              <a:rPr kumimoji="1" lang="en-US" altLang="ja-JP" b="1" dirty="0"/>
              <a:t>M2</a:t>
            </a:r>
            <a:r>
              <a:rPr kumimoji="1" lang="ja-JP" altLang="en-US" b="1" dirty="0"/>
              <a:t>レチクルの例：</a:t>
            </a:r>
            <a:r>
              <a:rPr kumimoji="1" lang="en-US" altLang="ja-JP" b="1" dirty="0"/>
              <a:t>M2</a:t>
            </a:r>
            <a:r>
              <a:rPr kumimoji="1" lang="ja-JP" altLang="en-US" b="1" dirty="0"/>
              <a:t>の頂点に＋印をケガキ）</a:t>
            </a:r>
            <a:endParaRPr kumimoji="1" lang="en-US" altLang="ja-JP" b="1" dirty="0"/>
          </a:p>
          <a:p>
            <a:r>
              <a:rPr kumimoji="1" lang="ja-JP" altLang="en-US" b="1" dirty="0"/>
              <a:t>　</a:t>
            </a:r>
            <a:endParaRPr kumimoji="1" lang="en-US" altLang="ja-JP" b="1" dirty="0"/>
          </a:p>
          <a:p>
            <a:r>
              <a:rPr kumimoji="1" lang="ja-JP" altLang="en-US" b="1" dirty="0">
                <a:ea typeface="游ゴシック"/>
              </a:rPr>
              <a:t>・傾き調整を行う</a:t>
            </a:r>
            <a:endParaRPr kumimoji="1" lang="en-US" altLang="ja-JP" b="1" dirty="0">
              <a:ea typeface="游ゴシック"/>
            </a:endParaRPr>
          </a:p>
          <a:p>
            <a:r>
              <a:rPr kumimoji="1" lang="ja-JP" altLang="en-US" b="1" dirty="0"/>
              <a:t>　－鉛直上向き、光軸上</a:t>
            </a:r>
            <a:r>
              <a:rPr kumimoji="1" lang="en-US" altLang="ja-JP" b="1" dirty="0"/>
              <a:t>2</a:t>
            </a:r>
            <a:r>
              <a:rPr kumimoji="1" lang="ja-JP" altLang="en-US" b="1" dirty="0"/>
              <a:t>次焦点に</a:t>
            </a:r>
            <a:r>
              <a:rPr kumimoji="1" lang="en-US" altLang="ja-JP" b="1" dirty="0">
                <a:solidFill>
                  <a:srgbClr val="7030A0"/>
                </a:solidFill>
              </a:rPr>
              <a:t>SH</a:t>
            </a:r>
            <a:r>
              <a:rPr kumimoji="1" lang="ja-JP" altLang="en-US" b="1" dirty="0">
                <a:solidFill>
                  <a:srgbClr val="7030A0"/>
                </a:solidFill>
              </a:rPr>
              <a:t>センサー</a:t>
            </a:r>
            <a:r>
              <a:rPr kumimoji="1" lang="ja-JP" altLang="en-US" b="1" dirty="0"/>
              <a:t>を設置</a:t>
            </a:r>
            <a:endParaRPr kumimoji="1" lang="en-US" altLang="ja-JP" b="1" dirty="0"/>
          </a:p>
          <a:p>
            <a:r>
              <a:rPr kumimoji="1" lang="ja-JP" altLang="en-US" b="1" dirty="0"/>
              <a:t>　－コマ収差が最小になるよう調整する</a:t>
            </a:r>
            <a:endParaRPr kumimoji="1" lang="en-US" altLang="ja-JP" b="1" dirty="0"/>
          </a:p>
          <a:p>
            <a:r>
              <a:rPr kumimoji="1" lang="ja-JP" altLang="en-US" b="1" dirty="0"/>
              <a:t>　（大きな傾きを取る程度？重力変形による</a:t>
            </a:r>
            <a:r>
              <a:rPr kumimoji="1" lang="en-US" altLang="ja-JP" b="1" dirty="0"/>
              <a:t>2</a:t>
            </a:r>
            <a:r>
              <a:rPr kumimoji="1" lang="ja-JP" altLang="en-US" b="1" dirty="0"/>
              <a:t>次焦点</a:t>
            </a:r>
            <a:endParaRPr kumimoji="1" lang="en-US" altLang="ja-JP" b="1" dirty="0"/>
          </a:p>
          <a:p>
            <a:r>
              <a:rPr kumimoji="1" lang="ja-JP" altLang="en-US" b="1" dirty="0"/>
              <a:t>　　ずれの補正が必要？要検討）</a:t>
            </a:r>
          </a:p>
        </p:txBody>
      </p:sp>
      <p:pic>
        <p:nvPicPr>
          <p:cNvPr id="6" name="図 5" descr="ダイアグラム&#10;&#10;自動的に生成された説明">
            <a:extLst>
              <a:ext uri="{FF2B5EF4-FFF2-40B4-BE49-F238E27FC236}">
                <a16:creationId xmlns:a16="http://schemas.microsoft.com/office/drawing/2014/main" id="{62BEC1D1-EDC1-8724-9B3C-1AF4362C445E}"/>
              </a:ext>
            </a:extLst>
          </p:cNvPr>
          <p:cNvPicPr>
            <a:picLocks noChangeAspect="1"/>
          </p:cNvPicPr>
          <p:nvPr/>
        </p:nvPicPr>
        <p:blipFill rotWithShape="1">
          <a:blip r:embed="rId2">
            <a:extLst>
              <a:ext uri="{28A0092B-C50C-407E-A947-70E740481C1C}">
                <a14:useLocalDpi xmlns:a14="http://schemas.microsoft.com/office/drawing/2010/main" val="0"/>
              </a:ext>
            </a:extLst>
          </a:blip>
          <a:srcRect l="27179" t="3748" r="27778" b="4238"/>
          <a:stretch/>
        </p:blipFill>
        <p:spPr>
          <a:xfrm>
            <a:off x="6180880" y="3267696"/>
            <a:ext cx="2227597" cy="2781328"/>
          </a:xfrm>
          <a:prstGeom prst="rect">
            <a:avLst/>
          </a:prstGeom>
        </p:spPr>
      </p:pic>
      <p:sp>
        <p:nvSpPr>
          <p:cNvPr id="12" name="円柱 11">
            <a:extLst>
              <a:ext uri="{FF2B5EF4-FFF2-40B4-BE49-F238E27FC236}">
                <a16:creationId xmlns:a16="http://schemas.microsoft.com/office/drawing/2014/main" id="{FAE22175-F43F-0D90-A2B0-BC1289A33978}"/>
              </a:ext>
            </a:extLst>
          </p:cNvPr>
          <p:cNvSpPr/>
          <p:nvPr/>
        </p:nvSpPr>
        <p:spPr>
          <a:xfrm>
            <a:off x="6202854" y="3011355"/>
            <a:ext cx="2066397" cy="309281"/>
          </a:xfrm>
          <a:prstGeom prst="can">
            <a:avLst>
              <a:gd name="adj" fmla="val 5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6EE7253-CF71-03EC-8034-692049A7BCAD}"/>
              </a:ext>
            </a:extLst>
          </p:cNvPr>
          <p:cNvSpPr txBox="1"/>
          <p:nvPr/>
        </p:nvSpPr>
        <p:spPr>
          <a:xfrm>
            <a:off x="8226182" y="2877916"/>
            <a:ext cx="917818" cy="523220"/>
          </a:xfrm>
          <a:prstGeom prst="rect">
            <a:avLst/>
          </a:prstGeom>
          <a:noFill/>
          <a:ln>
            <a:noFill/>
          </a:ln>
        </p:spPr>
        <p:txBody>
          <a:bodyPr wrap="square" rtlCol="0">
            <a:spAutoFit/>
          </a:bodyPr>
          <a:lstStyle/>
          <a:p>
            <a:r>
              <a:rPr kumimoji="1" lang="ja-JP" altLang="en-US" sz="1400" dirty="0">
                <a:solidFill>
                  <a:srgbClr val="00B050"/>
                </a:solidFill>
              </a:rPr>
              <a:t>折り返し</a:t>
            </a:r>
            <a:endParaRPr kumimoji="1" lang="en-US" altLang="ja-JP" sz="1400" dirty="0">
              <a:solidFill>
                <a:srgbClr val="00B050"/>
              </a:solidFill>
            </a:endParaRPr>
          </a:p>
          <a:p>
            <a:r>
              <a:rPr kumimoji="1" lang="ja-JP" altLang="en-US" sz="1400" dirty="0">
                <a:solidFill>
                  <a:srgbClr val="00B050"/>
                </a:solidFill>
              </a:rPr>
              <a:t>平面鏡</a:t>
            </a:r>
          </a:p>
        </p:txBody>
      </p:sp>
      <p:sp>
        <p:nvSpPr>
          <p:cNvPr id="24" name="テキスト ボックス 23">
            <a:extLst>
              <a:ext uri="{FF2B5EF4-FFF2-40B4-BE49-F238E27FC236}">
                <a16:creationId xmlns:a16="http://schemas.microsoft.com/office/drawing/2014/main" id="{9B52FB77-5B5E-82AC-EF82-F0D147EC42E8}"/>
              </a:ext>
            </a:extLst>
          </p:cNvPr>
          <p:cNvSpPr txBox="1"/>
          <p:nvPr/>
        </p:nvSpPr>
        <p:spPr>
          <a:xfrm>
            <a:off x="7451695" y="6210180"/>
            <a:ext cx="1341831" cy="307777"/>
          </a:xfrm>
          <a:prstGeom prst="rect">
            <a:avLst/>
          </a:prstGeom>
          <a:noFill/>
        </p:spPr>
        <p:txBody>
          <a:bodyPr wrap="square" rtlCol="0">
            <a:spAutoFit/>
          </a:bodyPr>
          <a:lstStyle/>
          <a:p>
            <a:r>
              <a:rPr kumimoji="1" lang="en-US" altLang="ja-JP" sz="1400" dirty="0">
                <a:solidFill>
                  <a:srgbClr val="7030A0"/>
                </a:solidFill>
              </a:rPr>
              <a:t>SH</a:t>
            </a:r>
            <a:r>
              <a:rPr kumimoji="1" lang="ja-JP" altLang="en-US" sz="1400" dirty="0">
                <a:solidFill>
                  <a:srgbClr val="7030A0"/>
                </a:solidFill>
              </a:rPr>
              <a:t>センサー</a:t>
            </a:r>
          </a:p>
        </p:txBody>
      </p:sp>
      <p:grpSp>
        <p:nvGrpSpPr>
          <p:cNvPr id="26" name="グループ化 25">
            <a:extLst>
              <a:ext uri="{FF2B5EF4-FFF2-40B4-BE49-F238E27FC236}">
                <a16:creationId xmlns:a16="http://schemas.microsoft.com/office/drawing/2014/main" id="{E7DCF671-F162-4D04-17DF-ED6DC86C8710}"/>
              </a:ext>
            </a:extLst>
          </p:cNvPr>
          <p:cNvGrpSpPr/>
          <p:nvPr/>
        </p:nvGrpSpPr>
        <p:grpSpPr>
          <a:xfrm rot="16200000">
            <a:off x="6772510" y="5973553"/>
            <a:ext cx="640195" cy="719860"/>
            <a:chOff x="5393230" y="5055115"/>
            <a:chExt cx="764498" cy="859631"/>
          </a:xfrm>
        </p:grpSpPr>
        <p:sp>
          <p:nvSpPr>
            <p:cNvPr id="27" name="正方形/長方形 26">
              <a:extLst>
                <a:ext uri="{FF2B5EF4-FFF2-40B4-BE49-F238E27FC236}">
                  <a16:creationId xmlns:a16="http://schemas.microsoft.com/office/drawing/2014/main" id="{F198D5BB-BF0A-92C2-80AC-702ADA9250D5}"/>
                </a:ext>
              </a:extLst>
            </p:cNvPr>
            <p:cNvSpPr/>
            <p:nvPr/>
          </p:nvSpPr>
          <p:spPr>
            <a:xfrm>
              <a:off x="5748726" y="5055115"/>
              <a:ext cx="204454" cy="474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2AB0DB2F-403C-7FCD-67CC-4BF4F8B2424B}"/>
                </a:ext>
              </a:extLst>
            </p:cNvPr>
            <p:cNvSpPr/>
            <p:nvPr/>
          </p:nvSpPr>
          <p:spPr>
            <a:xfrm>
              <a:off x="5393230" y="5529901"/>
              <a:ext cx="651033" cy="384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2B7DA59E-82D9-4252-33FB-33FFE49D89D6}"/>
                </a:ext>
              </a:extLst>
            </p:cNvPr>
            <p:cNvSpPr/>
            <p:nvPr/>
          </p:nvSpPr>
          <p:spPr>
            <a:xfrm>
              <a:off x="5718746" y="5594980"/>
              <a:ext cx="220506" cy="25368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1A43FFE0-0BC3-B5D5-252D-F7FE7FD883EC}"/>
                </a:ext>
              </a:extLst>
            </p:cNvPr>
            <p:cNvCxnSpPr>
              <a:cxnSpLocks/>
              <a:stCxn id="28" idx="0"/>
            </p:cNvCxnSpPr>
            <p:nvPr/>
          </p:nvCxnSpPr>
          <p:spPr>
            <a:xfrm>
              <a:off x="5718747" y="5529901"/>
              <a:ext cx="204453" cy="318760"/>
            </a:xfrm>
            <a:prstGeom prst="line">
              <a:avLst/>
            </a:prstGeom>
          </p:spPr>
          <p:style>
            <a:lnRef idx="1">
              <a:schemeClr val="accent1"/>
            </a:lnRef>
            <a:fillRef idx="0">
              <a:schemeClr val="accent1"/>
            </a:fillRef>
            <a:effectRef idx="0">
              <a:schemeClr val="accent1"/>
            </a:effectRef>
            <a:fontRef idx="minor">
              <a:schemeClr val="tx1"/>
            </a:fontRef>
          </p:style>
        </p:cxnSp>
        <p:sp>
          <p:nvSpPr>
            <p:cNvPr id="31" name="楕円 30">
              <a:extLst>
                <a:ext uri="{FF2B5EF4-FFF2-40B4-BE49-F238E27FC236}">
                  <a16:creationId xmlns:a16="http://schemas.microsoft.com/office/drawing/2014/main" id="{3B2609B6-46A7-C0B3-9C56-3908C3DFD536}"/>
                </a:ext>
              </a:extLst>
            </p:cNvPr>
            <p:cNvSpPr/>
            <p:nvPr/>
          </p:nvSpPr>
          <p:spPr>
            <a:xfrm>
              <a:off x="6059254" y="5579990"/>
              <a:ext cx="98474" cy="31976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0752433E-17C6-152C-1ADB-BE1DF5E3DC9D}"/>
                </a:ext>
              </a:extLst>
            </p:cNvPr>
            <p:cNvSpPr/>
            <p:nvPr/>
          </p:nvSpPr>
          <p:spPr>
            <a:xfrm>
              <a:off x="5733736" y="5411448"/>
              <a:ext cx="225791" cy="138562"/>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3">
            <a:extLst>
              <a:ext uri="{FF2B5EF4-FFF2-40B4-BE49-F238E27FC236}">
                <a16:creationId xmlns:a16="http://schemas.microsoft.com/office/drawing/2014/main" id="{E2C8C809-5EAB-0A26-2D74-337EF54FD747}"/>
              </a:ext>
            </a:extLst>
          </p:cNvPr>
          <p:cNvSpPr txBox="1"/>
          <p:nvPr/>
        </p:nvSpPr>
        <p:spPr>
          <a:xfrm>
            <a:off x="8269251" y="3650204"/>
            <a:ext cx="1030213" cy="523220"/>
          </a:xfrm>
          <a:prstGeom prst="rect">
            <a:avLst/>
          </a:prstGeom>
          <a:noFill/>
          <a:ln>
            <a:noFill/>
          </a:ln>
        </p:spPr>
        <p:txBody>
          <a:bodyPr wrap="square" rtlCol="0">
            <a:spAutoFit/>
          </a:bodyPr>
          <a:lstStyle/>
          <a:p>
            <a:r>
              <a:rPr kumimoji="1" lang="en-US" altLang="ja-JP" sz="1400" dirty="0"/>
              <a:t>M2</a:t>
            </a:r>
          </a:p>
          <a:p>
            <a:r>
              <a:rPr kumimoji="1" lang="ja-JP" altLang="en-US" sz="1400" dirty="0"/>
              <a:t>傾き調整</a:t>
            </a:r>
          </a:p>
        </p:txBody>
      </p:sp>
      <p:grpSp>
        <p:nvGrpSpPr>
          <p:cNvPr id="60" name="グループ化 59">
            <a:extLst>
              <a:ext uri="{FF2B5EF4-FFF2-40B4-BE49-F238E27FC236}">
                <a16:creationId xmlns:a16="http://schemas.microsoft.com/office/drawing/2014/main" id="{A2340085-5917-F7A4-63CD-907DD76FD7D5}"/>
              </a:ext>
            </a:extLst>
          </p:cNvPr>
          <p:cNvGrpSpPr/>
          <p:nvPr/>
        </p:nvGrpSpPr>
        <p:grpSpPr>
          <a:xfrm>
            <a:off x="6954268" y="74024"/>
            <a:ext cx="2459368" cy="2735759"/>
            <a:chOff x="6756123" y="1044239"/>
            <a:chExt cx="2459368" cy="2735759"/>
          </a:xfrm>
        </p:grpSpPr>
        <p:grpSp>
          <p:nvGrpSpPr>
            <p:cNvPr id="36" name="グループ化 35">
              <a:extLst>
                <a:ext uri="{FF2B5EF4-FFF2-40B4-BE49-F238E27FC236}">
                  <a16:creationId xmlns:a16="http://schemas.microsoft.com/office/drawing/2014/main" id="{31A04835-59CC-7C8F-295D-77A607DE40E1}"/>
                </a:ext>
              </a:extLst>
            </p:cNvPr>
            <p:cNvGrpSpPr/>
            <p:nvPr/>
          </p:nvGrpSpPr>
          <p:grpSpPr>
            <a:xfrm>
              <a:off x="6756123" y="1044239"/>
              <a:ext cx="2459368" cy="2735759"/>
              <a:chOff x="6347649" y="3164449"/>
              <a:chExt cx="2261789" cy="2515975"/>
            </a:xfrm>
          </p:grpSpPr>
          <p:sp>
            <p:nvSpPr>
              <p:cNvPr id="37" name="正方形/長方形 36">
                <a:extLst>
                  <a:ext uri="{FF2B5EF4-FFF2-40B4-BE49-F238E27FC236}">
                    <a16:creationId xmlns:a16="http://schemas.microsoft.com/office/drawing/2014/main" id="{53C0BD10-043E-F6D1-571E-B8422F168950}"/>
                  </a:ext>
                </a:extLst>
              </p:cNvPr>
              <p:cNvSpPr/>
              <p:nvPr/>
            </p:nvSpPr>
            <p:spPr>
              <a:xfrm>
                <a:off x="6347649" y="5307194"/>
                <a:ext cx="1830302" cy="11406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grpSp>
            <p:nvGrpSpPr>
              <p:cNvPr id="39" name="グループ化 38">
                <a:extLst>
                  <a:ext uri="{FF2B5EF4-FFF2-40B4-BE49-F238E27FC236}">
                    <a16:creationId xmlns:a16="http://schemas.microsoft.com/office/drawing/2014/main" id="{1CA7DDE3-EDC5-21C7-0712-787775293848}"/>
                  </a:ext>
                </a:extLst>
              </p:cNvPr>
              <p:cNvGrpSpPr/>
              <p:nvPr/>
            </p:nvGrpSpPr>
            <p:grpSpPr>
              <a:xfrm>
                <a:off x="6524263" y="3164449"/>
                <a:ext cx="2085175" cy="2515975"/>
                <a:chOff x="6524263" y="3164449"/>
                <a:chExt cx="2085175" cy="2515975"/>
              </a:xfrm>
            </p:grpSpPr>
            <p:sp>
              <p:nvSpPr>
                <p:cNvPr id="40" name="正方形/長方形 39">
                  <a:extLst>
                    <a:ext uri="{FF2B5EF4-FFF2-40B4-BE49-F238E27FC236}">
                      <a16:creationId xmlns:a16="http://schemas.microsoft.com/office/drawing/2014/main" id="{E4C5C3F3-35F2-2BDA-5361-3EF4D131329A}"/>
                    </a:ext>
                  </a:extLst>
                </p:cNvPr>
                <p:cNvSpPr/>
                <p:nvPr/>
              </p:nvSpPr>
              <p:spPr>
                <a:xfrm>
                  <a:off x="6579513" y="3894797"/>
                  <a:ext cx="1063034" cy="227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41" name="楕円 40">
                  <a:extLst>
                    <a:ext uri="{FF2B5EF4-FFF2-40B4-BE49-F238E27FC236}">
                      <a16:creationId xmlns:a16="http://schemas.microsoft.com/office/drawing/2014/main" id="{A767FE99-70F1-CCC5-A9BF-4C40D0102209}"/>
                    </a:ext>
                  </a:extLst>
                </p:cNvPr>
                <p:cNvSpPr/>
                <p:nvPr/>
              </p:nvSpPr>
              <p:spPr>
                <a:xfrm>
                  <a:off x="6524263" y="3508051"/>
                  <a:ext cx="1173533" cy="501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42" name="正方形/長方形 41">
                  <a:extLst>
                    <a:ext uri="{FF2B5EF4-FFF2-40B4-BE49-F238E27FC236}">
                      <a16:creationId xmlns:a16="http://schemas.microsoft.com/office/drawing/2014/main" id="{C8E40D39-3632-2CE1-DF6F-62E32B830071}"/>
                    </a:ext>
                  </a:extLst>
                </p:cNvPr>
                <p:cNvSpPr/>
                <p:nvPr/>
              </p:nvSpPr>
              <p:spPr>
                <a:xfrm>
                  <a:off x="7032559" y="3916896"/>
                  <a:ext cx="176798" cy="227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46" name="テキスト ボックス 45">
                  <a:extLst>
                    <a:ext uri="{FF2B5EF4-FFF2-40B4-BE49-F238E27FC236}">
                      <a16:creationId xmlns:a16="http://schemas.microsoft.com/office/drawing/2014/main" id="{74255E98-C733-5AA0-955E-36C6CC786EB2}"/>
                    </a:ext>
                  </a:extLst>
                </p:cNvPr>
                <p:cNvSpPr txBox="1"/>
                <p:nvPr/>
              </p:nvSpPr>
              <p:spPr>
                <a:xfrm>
                  <a:off x="7323510" y="3164449"/>
                  <a:ext cx="871072" cy="396271"/>
                </a:xfrm>
                <a:prstGeom prst="rect">
                  <a:avLst/>
                </a:prstGeom>
                <a:noFill/>
              </p:spPr>
              <p:txBody>
                <a:bodyPr wrap="square" rtlCol="0">
                  <a:spAutoFit/>
                </a:bodyPr>
                <a:lstStyle/>
                <a:p>
                  <a:r>
                    <a:rPr kumimoji="1" lang="en-US" altLang="ja-JP" sz="1100" dirty="0"/>
                    <a:t>M2</a:t>
                  </a:r>
                </a:p>
                <a:p>
                  <a:r>
                    <a:rPr kumimoji="1" lang="ja-JP" altLang="en-US" sz="1100" dirty="0"/>
                    <a:t>シフト調整</a:t>
                  </a:r>
                </a:p>
              </p:txBody>
            </p:sp>
            <p:sp>
              <p:nvSpPr>
                <p:cNvPr id="48" name="正方形/長方形 47">
                  <a:extLst>
                    <a:ext uri="{FF2B5EF4-FFF2-40B4-BE49-F238E27FC236}">
                      <a16:creationId xmlns:a16="http://schemas.microsoft.com/office/drawing/2014/main" id="{B310532C-1414-C934-D52F-F8153A6CC93B}"/>
                    </a:ext>
                  </a:extLst>
                </p:cNvPr>
                <p:cNvSpPr/>
                <p:nvPr/>
              </p:nvSpPr>
              <p:spPr>
                <a:xfrm>
                  <a:off x="7053363" y="4954616"/>
                  <a:ext cx="176288" cy="300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49" name="正方形/長方形 48">
                  <a:extLst>
                    <a:ext uri="{FF2B5EF4-FFF2-40B4-BE49-F238E27FC236}">
                      <a16:creationId xmlns:a16="http://schemas.microsoft.com/office/drawing/2014/main" id="{38799D04-A57D-6548-D853-41DABB38D509}"/>
                    </a:ext>
                  </a:extLst>
                </p:cNvPr>
                <p:cNvSpPr/>
                <p:nvPr/>
              </p:nvSpPr>
              <p:spPr>
                <a:xfrm>
                  <a:off x="7229651" y="5156829"/>
                  <a:ext cx="95929" cy="114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50" name="テキスト ボックス 49">
                  <a:extLst>
                    <a:ext uri="{FF2B5EF4-FFF2-40B4-BE49-F238E27FC236}">
                      <a16:creationId xmlns:a16="http://schemas.microsoft.com/office/drawing/2014/main" id="{DD058DFC-3C95-CA10-B281-555019A966CE}"/>
                    </a:ext>
                  </a:extLst>
                </p:cNvPr>
                <p:cNvSpPr txBox="1"/>
                <p:nvPr/>
              </p:nvSpPr>
              <p:spPr>
                <a:xfrm>
                  <a:off x="7306877" y="4942342"/>
                  <a:ext cx="1073457" cy="261610"/>
                </a:xfrm>
                <a:prstGeom prst="rect">
                  <a:avLst/>
                </a:prstGeom>
                <a:noFill/>
              </p:spPr>
              <p:txBody>
                <a:bodyPr wrap="square" rtlCol="0">
                  <a:spAutoFit/>
                </a:bodyPr>
                <a:lstStyle/>
                <a:p>
                  <a:r>
                    <a:rPr kumimoji="1" lang="ja-JP" altLang="en-US" sz="1100" dirty="0"/>
                    <a:t>セオドライト</a:t>
                  </a:r>
                </a:p>
              </p:txBody>
            </p:sp>
            <p:cxnSp>
              <p:nvCxnSpPr>
                <p:cNvPr id="51" name="直線コネクタ 50">
                  <a:extLst>
                    <a:ext uri="{FF2B5EF4-FFF2-40B4-BE49-F238E27FC236}">
                      <a16:creationId xmlns:a16="http://schemas.microsoft.com/office/drawing/2014/main" id="{C59C8965-E247-B6F0-D627-73F6A1948C1E}"/>
                    </a:ext>
                  </a:extLst>
                </p:cNvPr>
                <p:cNvCxnSpPr>
                  <a:cxnSpLocks/>
                  <a:stCxn id="48" idx="0"/>
                  <a:endCxn id="59" idx="3"/>
                </p:cNvCxnSpPr>
                <p:nvPr/>
              </p:nvCxnSpPr>
              <p:spPr>
                <a:xfrm flipH="1" flipV="1">
                  <a:off x="7130067" y="3343562"/>
                  <a:ext cx="11441" cy="1611055"/>
                </a:xfrm>
                <a:prstGeom prst="line">
                  <a:avLst/>
                </a:prstGeom>
                <a:ln w="15875">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5EF1779B-60BC-3CF2-4A69-D1C5A4FE37AF}"/>
                    </a:ext>
                  </a:extLst>
                </p:cNvPr>
                <p:cNvSpPr txBox="1"/>
                <p:nvPr/>
              </p:nvSpPr>
              <p:spPr>
                <a:xfrm rot="16200000">
                  <a:off x="6543264" y="4373303"/>
                  <a:ext cx="963946" cy="240593"/>
                </a:xfrm>
                <a:prstGeom prst="rect">
                  <a:avLst/>
                </a:prstGeom>
                <a:noFill/>
                <a:ln>
                  <a:noFill/>
                </a:ln>
              </p:spPr>
              <p:txBody>
                <a:bodyPr wrap="square" lIns="91440" tIns="45720" rIns="91440" bIns="45720" rtlCol="0" anchor="t">
                  <a:spAutoFit/>
                </a:bodyPr>
                <a:lstStyle/>
                <a:p>
                  <a:r>
                    <a:rPr kumimoji="1" lang="ja-JP" altLang="en-US" sz="1100">
                      <a:ea typeface="游ゴシック"/>
                    </a:rPr>
                    <a:t>光軸（鉛直）</a:t>
                  </a:r>
                  <a:endParaRPr lang="ja-JP" altLang="en-US" sz="1100">
                    <a:ea typeface="游ゴシック"/>
                    <a:cs typeface="Calibri"/>
                  </a:endParaRPr>
                </a:p>
              </p:txBody>
            </p:sp>
            <p:sp>
              <p:nvSpPr>
                <p:cNvPr id="54" name="テキスト ボックス 53">
                  <a:extLst>
                    <a:ext uri="{FF2B5EF4-FFF2-40B4-BE49-F238E27FC236}">
                      <a16:creationId xmlns:a16="http://schemas.microsoft.com/office/drawing/2014/main" id="{3805FB7F-18A7-271F-C6A0-2B9E19489B06}"/>
                    </a:ext>
                  </a:extLst>
                </p:cNvPr>
                <p:cNvSpPr txBox="1"/>
                <p:nvPr/>
              </p:nvSpPr>
              <p:spPr>
                <a:xfrm>
                  <a:off x="7642547" y="5418814"/>
                  <a:ext cx="966891" cy="261610"/>
                </a:xfrm>
                <a:prstGeom prst="rect">
                  <a:avLst/>
                </a:prstGeom>
                <a:noFill/>
              </p:spPr>
              <p:txBody>
                <a:bodyPr wrap="square" rtlCol="0">
                  <a:spAutoFit/>
                </a:bodyPr>
                <a:lstStyle/>
                <a:p>
                  <a:r>
                    <a:rPr kumimoji="1" lang="ja-JP" altLang="en-US" sz="1100" dirty="0"/>
                    <a:t>光学定盤</a:t>
                  </a:r>
                </a:p>
              </p:txBody>
            </p:sp>
          </p:grpSp>
        </p:grpSp>
        <p:sp>
          <p:nvSpPr>
            <p:cNvPr id="59" name="フローチャート: 論理積ゲート 58">
              <a:extLst>
                <a:ext uri="{FF2B5EF4-FFF2-40B4-BE49-F238E27FC236}">
                  <a16:creationId xmlns:a16="http://schemas.microsoft.com/office/drawing/2014/main" id="{911AAB91-97D9-0C58-59C4-5ECD084D83CE}"/>
                </a:ext>
              </a:extLst>
            </p:cNvPr>
            <p:cNvSpPr/>
            <p:nvPr/>
          </p:nvSpPr>
          <p:spPr>
            <a:xfrm rot="5400000">
              <a:off x="7554042" y="1016093"/>
              <a:ext cx="105694" cy="34011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grpSp>
      <p:cxnSp>
        <p:nvCxnSpPr>
          <p:cNvPr id="66" name="直線矢印コネクタ 65">
            <a:extLst>
              <a:ext uri="{FF2B5EF4-FFF2-40B4-BE49-F238E27FC236}">
                <a16:creationId xmlns:a16="http://schemas.microsoft.com/office/drawing/2014/main" id="{2FA7A700-0548-A639-54B7-BE3DCCE9CC25}"/>
              </a:ext>
            </a:extLst>
          </p:cNvPr>
          <p:cNvCxnSpPr>
            <a:cxnSpLocks/>
            <a:stCxn id="10" idx="7"/>
            <a:endCxn id="59" idx="3"/>
          </p:cNvCxnSpPr>
          <p:nvPr/>
        </p:nvCxnSpPr>
        <p:spPr>
          <a:xfrm flipV="1">
            <a:off x="6593966" y="268783"/>
            <a:ext cx="1211068" cy="10073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直線矢印コネクタ 67">
            <a:extLst>
              <a:ext uri="{FF2B5EF4-FFF2-40B4-BE49-F238E27FC236}">
                <a16:creationId xmlns:a16="http://schemas.microsoft.com/office/drawing/2014/main" id="{6A66B9F2-71DB-0048-7803-E8AB80C57B1B}"/>
              </a:ext>
            </a:extLst>
          </p:cNvPr>
          <p:cNvCxnSpPr>
            <a:cxnSpLocks/>
          </p:cNvCxnSpPr>
          <p:nvPr/>
        </p:nvCxnSpPr>
        <p:spPr>
          <a:xfrm>
            <a:off x="331562" y="1235876"/>
            <a:ext cx="0" cy="17754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A099FD28-D14D-4CAC-FD59-5EAA73BF01E9}"/>
              </a:ext>
            </a:extLst>
          </p:cNvPr>
          <p:cNvCxnSpPr>
            <a:cxnSpLocks/>
          </p:cNvCxnSpPr>
          <p:nvPr/>
        </p:nvCxnSpPr>
        <p:spPr>
          <a:xfrm>
            <a:off x="331562" y="3556234"/>
            <a:ext cx="0" cy="317520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C5595BEA-3C5D-64DC-D569-8D9B59030E85}"/>
              </a:ext>
            </a:extLst>
          </p:cNvPr>
          <p:cNvSpPr>
            <a:spLocks noGrp="1"/>
          </p:cNvSpPr>
          <p:nvPr>
            <p:ph type="sldNum" sz="quarter" idx="12"/>
          </p:nvPr>
        </p:nvSpPr>
        <p:spPr/>
        <p:txBody>
          <a:bodyPr/>
          <a:lstStyle/>
          <a:p>
            <a:fld id="{32245A81-1D15-45FC-8243-E8FBF5E17B5B}" type="slidenum">
              <a:rPr kumimoji="1" lang="ja-JP" altLang="en-US" smtClean="0"/>
              <a:t>6</a:t>
            </a:fld>
            <a:endParaRPr kumimoji="1" lang="ja-JP" altLang="en-US"/>
          </a:p>
        </p:txBody>
      </p:sp>
      <p:sp>
        <p:nvSpPr>
          <p:cNvPr id="13" name="タイトル 1">
            <a:extLst>
              <a:ext uri="{FF2B5EF4-FFF2-40B4-BE49-F238E27FC236}">
                <a16:creationId xmlns:a16="http://schemas.microsoft.com/office/drawing/2014/main" id="{AFAAA5CA-D7F6-9973-A3FB-6304FB975711}"/>
              </a:ext>
            </a:extLst>
          </p:cNvPr>
          <p:cNvSpPr>
            <a:spLocks noGrp="1"/>
          </p:cNvSpPr>
          <p:nvPr>
            <p:ph type="title"/>
          </p:nvPr>
        </p:nvSpPr>
        <p:spPr>
          <a:xfrm>
            <a:off x="360000" y="72000"/>
            <a:ext cx="7886700" cy="661816"/>
          </a:xfrm>
        </p:spPr>
        <p:txBody>
          <a:bodyPr>
            <a:normAutofit/>
          </a:bodyPr>
          <a:lstStyle/>
          <a:p>
            <a:r>
              <a:rPr kumimoji="1" lang="ja-JP" altLang="en-US" sz="2800" b="1" dirty="0">
                <a:latin typeface="+mn-ea"/>
                <a:ea typeface="+mn-ea"/>
              </a:rPr>
              <a:t>組立調整案 フロー</a:t>
            </a:r>
            <a:r>
              <a:rPr lang="en-US" altLang="ja-JP" sz="2800" b="1" dirty="0">
                <a:latin typeface="+mn-ea"/>
                <a:ea typeface="+mn-ea"/>
              </a:rPr>
              <a:t>3</a:t>
            </a:r>
            <a:r>
              <a:rPr kumimoji="1" lang="ja-JP" altLang="en-US" sz="2800" b="1" dirty="0">
                <a:latin typeface="+mn-ea"/>
                <a:ea typeface="+mn-ea"/>
              </a:rPr>
              <a:t>（</a:t>
            </a:r>
            <a:r>
              <a:rPr kumimoji="1" lang="en-US" altLang="ja-JP" sz="2800" b="1" dirty="0">
                <a:latin typeface="+mn-ea"/>
                <a:ea typeface="+mn-ea"/>
              </a:rPr>
              <a:t>M2</a:t>
            </a:r>
            <a:r>
              <a:rPr lang="ja-JP" altLang="en-US" sz="2800" b="1" dirty="0">
                <a:latin typeface="+mn-ea"/>
                <a:ea typeface="+mn-ea"/>
              </a:rPr>
              <a:t>設置</a:t>
            </a:r>
            <a:r>
              <a:rPr kumimoji="1" lang="ja-JP" altLang="en-US" sz="2800" b="1" dirty="0">
                <a:latin typeface="+mn-ea"/>
                <a:ea typeface="+mn-ea"/>
              </a:rPr>
              <a:t>調整）</a:t>
            </a:r>
          </a:p>
        </p:txBody>
      </p:sp>
    </p:spTree>
    <p:extLst>
      <p:ext uri="{BB962C8B-B14F-4D97-AF65-F5344CB8AC3E}">
        <p14:creationId xmlns:p14="http://schemas.microsoft.com/office/powerpoint/2010/main" val="2646540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0798B097-1D27-F716-35A3-766722C3A29C}"/>
              </a:ext>
            </a:extLst>
          </p:cNvPr>
          <p:cNvPicPr>
            <a:picLocks noChangeAspect="1"/>
          </p:cNvPicPr>
          <p:nvPr/>
        </p:nvPicPr>
        <p:blipFill>
          <a:blip r:embed="rId2"/>
          <a:stretch>
            <a:fillRect/>
          </a:stretch>
        </p:blipFill>
        <p:spPr>
          <a:xfrm rot="5400000">
            <a:off x="4497001" y="1785453"/>
            <a:ext cx="4587160" cy="3417280"/>
          </a:xfrm>
          <a:prstGeom prst="rect">
            <a:avLst/>
          </a:prstGeom>
        </p:spPr>
      </p:pic>
      <p:sp>
        <p:nvSpPr>
          <p:cNvPr id="2" name="タイトル 1">
            <a:extLst>
              <a:ext uri="{FF2B5EF4-FFF2-40B4-BE49-F238E27FC236}">
                <a16:creationId xmlns:a16="http://schemas.microsoft.com/office/drawing/2014/main" id="{531FF2C7-A00B-37BC-3BEF-F61FC54B89A7}"/>
              </a:ext>
            </a:extLst>
          </p:cNvPr>
          <p:cNvSpPr>
            <a:spLocks noGrp="1"/>
          </p:cNvSpPr>
          <p:nvPr>
            <p:ph type="title"/>
          </p:nvPr>
        </p:nvSpPr>
        <p:spPr>
          <a:xfrm>
            <a:off x="360000" y="72000"/>
            <a:ext cx="7886700" cy="661816"/>
          </a:xfrm>
        </p:spPr>
        <p:txBody>
          <a:bodyPr>
            <a:noAutofit/>
          </a:bodyPr>
          <a:lstStyle/>
          <a:p>
            <a:r>
              <a:rPr kumimoji="1" lang="ja-JP" altLang="en-US" sz="2800" b="1" dirty="0">
                <a:latin typeface="+mn-ea"/>
                <a:ea typeface="+mn-ea"/>
              </a:rPr>
              <a:t>組立調整</a:t>
            </a:r>
            <a:r>
              <a:rPr lang="ja-JP" altLang="en-US" sz="2800" b="1" dirty="0">
                <a:latin typeface="+mn-ea"/>
                <a:ea typeface="+mn-ea"/>
              </a:rPr>
              <a:t>案 </a:t>
            </a:r>
            <a:r>
              <a:rPr kumimoji="1" lang="ja-JP" altLang="en-US" sz="2800" b="1" dirty="0">
                <a:latin typeface="+mn-ea"/>
                <a:ea typeface="+mn-ea"/>
              </a:rPr>
              <a:t>フロー</a:t>
            </a:r>
            <a:r>
              <a:rPr lang="en-US" altLang="ja-JP" sz="2800" b="1" dirty="0">
                <a:latin typeface="+mn-ea"/>
                <a:ea typeface="+mn-ea"/>
              </a:rPr>
              <a:t>4 (M3, M4, M5</a:t>
            </a:r>
            <a:r>
              <a:rPr lang="ja-JP" altLang="en-US" sz="2800" b="1" dirty="0">
                <a:latin typeface="+mn-ea"/>
                <a:ea typeface="+mn-ea"/>
              </a:rPr>
              <a:t>設置調整</a:t>
            </a:r>
            <a:r>
              <a:rPr lang="en-US" altLang="ja-JP" sz="2800" b="1" dirty="0">
                <a:latin typeface="+mn-ea"/>
                <a:ea typeface="+mn-ea"/>
              </a:rPr>
              <a:t>)</a:t>
            </a:r>
            <a:endParaRPr kumimoji="1" lang="ja-JP" altLang="en-US" sz="2800" b="1" dirty="0">
              <a:latin typeface="+mn-ea"/>
              <a:ea typeface="+mn-ea"/>
            </a:endParaRPr>
          </a:p>
        </p:txBody>
      </p:sp>
      <p:sp>
        <p:nvSpPr>
          <p:cNvPr id="4" name="テキスト ボックス 3">
            <a:extLst>
              <a:ext uri="{FF2B5EF4-FFF2-40B4-BE49-F238E27FC236}">
                <a16:creationId xmlns:a16="http://schemas.microsoft.com/office/drawing/2014/main" id="{FD4704A8-9056-73B9-E965-9A4918448463}"/>
              </a:ext>
            </a:extLst>
          </p:cNvPr>
          <p:cNvSpPr txBox="1"/>
          <p:nvPr/>
        </p:nvSpPr>
        <p:spPr>
          <a:xfrm>
            <a:off x="212706" y="2773445"/>
            <a:ext cx="4855080" cy="646331"/>
          </a:xfrm>
          <a:prstGeom prst="rect">
            <a:avLst/>
          </a:prstGeom>
          <a:noFill/>
          <a:ln>
            <a:noFill/>
          </a:ln>
        </p:spPr>
        <p:txBody>
          <a:bodyPr wrap="square" lIns="91440" tIns="45720" rIns="91440" bIns="45720" rtlCol="0" anchor="t">
            <a:spAutoFit/>
          </a:bodyPr>
          <a:lstStyle/>
          <a:p>
            <a:r>
              <a:rPr kumimoji="1" lang="ja-JP" altLang="en-US" b="1" dirty="0"/>
              <a:t>・</a:t>
            </a:r>
            <a:r>
              <a:rPr kumimoji="1" lang="en-US" altLang="ja-JP" b="1" dirty="0">
                <a:solidFill>
                  <a:srgbClr val="7030A0"/>
                </a:solidFill>
              </a:rPr>
              <a:t>M3</a:t>
            </a:r>
            <a:r>
              <a:rPr kumimoji="1" lang="ja-JP" altLang="en-US" b="1" dirty="0">
                <a:solidFill>
                  <a:srgbClr val="7030A0"/>
                </a:solidFill>
              </a:rPr>
              <a:t>レチクル（裏面）</a:t>
            </a:r>
            <a:r>
              <a:rPr kumimoji="1" lang="ja-JP" altLang="en-US" b="1" dirty="0"/>
              <a:t>を参照し、</a:t>
            </a:r>
            <a:endParaRPr kumimoji="1" lang="en-US" altLang="ja-JP" b="1" dirty="0"/>
          </a:p>
          <a:p>
            <a:r>
              <a:rPr kumimoji="1" lang="ja-JP" altLang="en-US" b="1" dirty="0">
                <a:ea typeface="游ゴシック"/>
              </a:rPr>
              <a:t>　</a:t>
            </a:r>
            <a:r>
              <a:rPr kumimoji="1" lang="en-US" altLang="ja-JP" b="1" dirty="0">
                <a:ea typeface="游ゴシック"/>
              </a:rPr>
              <a:t>M3</a:t>
            </a:r>
            <a:r>
              <a:rPr kumimoji="1" lang="ja-JP" altLang="en-US" b="1" dirty="0">
                <a:ea typeface="游ゴシック"/>
              </a:rPr>
              <a:t>を所定の位置、傾きに調整する</a:t>
            </a:r>
            <a:endParaRPr kumimoji="1" lang="ja-JP" altLang="en-US" b="1" dirty="0">
              <a:solidFill>
                <a:srgbClr val="FF0000"/>
              </a:solidFill>
              <a:ea typeface="游ゴシック"/>
            </a:endParaRPr>
          </a:p>
        </p:txBody>
      </p:sp>
      <p:sp>
        <p:nvSpPr>
          <p:cNvPr id="6" name="テキスト ボックス 5">
            <a:extLst>
              <a:ext uri="{FF2B5EF4-FFF2-40B4-BE49-F238E27FC236}">
                <a16:creationId xmlns:a16="http://schemas.microsoft.com/office/drawing/2014/main" id="{4AEE7257-E368-1A25-09E5-F91FAE9F7381}"/>
              </a:ext>
            </a:extLst>
          </p:cNvPr>
          <p:cNvSpPr txBox="1"/>
          <p:nvPr/>
        </p:nvSpPr>
        <p:spPr>
          <a:xfrm>
            <a:off x="213570" y="1384899"/>
            <a:ext cx="4906838" cy="646331"/>
          </a:xfrm>
          <a:prstGeom prst="rect">
            <a:avLst/>
          </a:prstGeom>
          <a:noFill/>
          <a:ln>
            <a:noFill/>
          </a:ln>
        </p:spPr>
        <p:txBody>
          <a:bodyPr wrap="square" lIns="91440" tIns="45720" rIns="91440" bIns="45720" rtlCol="0" anchor="t">
            <a:spAutoFit/>
          </a:bodyPr>
          <a:lstStyle/>
          <a:p>
            <a:r>
              <a:rPr kumimoji="1" lang="ja-JP" altLang="en-US" b="1" dirty="0"/>
              <a:t>・</a:t>
            </a:r>
            <a:r>
              <a:rPr kumimoji="1" lang="en-US" altLang="ja-JP" b="1" dirty="0"/>
              <a:t>M4</a:t>
            </a:r>
            <a:r>
              <a:rPr kumimoji="1" lang="ja-JP" altLang="en-US" b="1" dirty="0"/>
              <a:t>、</a:t>
            </a:r>
            <a:r>
              <a:rPr kumimoji="1" lang="en-US" altLang="ja-JP" b="1" dirty="0"/>
              <a:t>M5</a:t>
            </a:r>
            <a:r>
              <a:rPr kumimoji="1" lang="ja-JP" altLang="en-US" b="1" dirty="0"/>
              <a:t>を中心穴、外周を用いて、</a:t>
            </a:r>
            <a:endParaRPr kumimoji="1" lang="en-US" altLang="ja-JP" b="1" dirty="0"/>
          </a:p>
          <a:p>
            <a:r>
              <a:rPr kumimoji="1" lang="ja-JP" altLang="en-US" b="1" dirty="0">
                <a:ea typeface="游ゴシック"/>
              </a:rPr>
              <a:t>　所定の位置、傾きに機械精度で設置する</a:t>
            </a:r>
            <a:endParaRPr kumimoji="1" lang="en-US" altLang="ja-JP" b="1" dirty="0">
              <a:ea typeface="游ゴシック"/>
            </a:endParaRPr>
          </a:p>
        </p:txBody>
      </p:sp>
      <p:sp>
        <p:nvSpPr>
          <p:cNvPr id="5" name="テキスト ボックス 4">
            <a:extLst>
              <a:ext uri="{FF2B5EF4-FFF2-40B4-BE49-F238E27FC236}">
                <a16:creationId xmlns:a16="http://schemas.microsoft.com/office/drawing/2014/main" id="{2A448927-7136-F384-3956-623D08415153}"/>
              </a:ext>
            </a:extLst>
          </p:cNvPr>
          <p:cNvSpPr txBox="1"/>
          <p:nvPr/>
        </p:nvSpPr>
        <p:spPr>
          <a:xfrm>
            <a:off x="-111943" y="903347"/>
            <a:ext cx="5643668" cy="369332"/>
          </a:xfrm>
          <a:prstGeom prst="rect">
            <a:avLst/>
          </a:prstGeom>
          <a:noFill/>
          <a:ln>
            <a:noFill/>
          </a:ln>
        </p:spPr>
        <p:txBody>
          <a:bodyPr wrap="square" rtlCol="0">
            <a:spAutoFit/>
          </a:bodyPr>
          <a:lstStyle/>
          <a:p>
            <a:r>
              <a:rPr kumimoji="1" lang="en-US" altLang="ja-JP" b="1" dirty="0"/>
              <a:t>【4-1 </a:t>
            </a:r>
            <a:r>
              <a:rPr kumimoji="1" lang="en-US" altLang="ja-JP" b="1" u="sng" dirty="0"/>
              <a:t>M4, M5</a:t>
            </a:r>
            <a:r>
              <a:rPr kumimoji="1" lang="ja-JP" altLang="en-US" b="1" u="sng" dirty="0"/>
              <a:t>の取り付け</a:t>
            </a:r>
            <a:r>
              <a:rPr kumimoji="1" lang="en-US" altLang="ja-JP" b="1" dirty="0"/>
              <a:t>】</a:t>
            </a:r>
            <a:endParaRPr kumimoji="1" lang="ja-JP" altLang="en-US" b="1" dirty="0"/>
          </a:p>
        </p:txBody>
      </p:sp>
      <p:sp>
        <p:nvSpPr>
          <p:cNvPr id="21" name="テキスト ボックス 20">
            <a:extLst>
              <a:ext uri="{FF2B5EF4-FFF2-40B4-BE49-F238E27FC236}">
                <a16:creationId xmlns:a16="http://schemas.microsoft.com/office/drawing/2014/main" id="{1D92B2A1-C4D4-EC59-DE0E-F01132FE3320}"/>
              </a:ext>
            </a:extLst>
          </p:cNvPr>
          <p:cNvSpPr txBox="1"/>
          <p:nvPr/>
        </p:nvSpPr>
        <p:spPr>
          <a:xfrm>
            <a:off x="213570" y="4106298"/>
            <a:ext cx="5484723" cy="2585323"/>
          </a:xfrm>
          <a:prstGeom prst="rect">
            <a:avLst/>
          </a:prstGeom>
          <a:noFill/>
          <a:ln>
            <a:noFill/>
          </a:ln>
        </p:spPr>
        <p:txBody>
          <a:bodyPr wrap="square" lIns="91440" tIns="45720" rIns="91440" bIns="45720" rtlCol="0" anchor="t">
            <a:spAutoFit/>
          </a:bodyPr>
          <a:lstStyle/>
          <a:p>
            <a:r>
              <a:rPr kumimoji="1" lang="ja-JP" altLang="en-US" b="1" dirty="0"/>
              <a:t>・</a:t>
            </a:r>
            <a:r>
              <a:rPr kumimoji="1" lang="en-US" altLang="ja-JP" b="1" dirty="0"/>
              <a:t>M1</a:t>
            </a:r>
            <a:r>
              <a:rPr kumimoji="1" lang="ja-JP" altLang="en-US" b="1" dirty="0"/>
              <a:t>と同様の手法を使用する</a:t>
            </a:r>
            <a:endParaRPr kumimoji="1" lang="en-US" altLang="ja-JP" b="1" dirty="0"/>
          </a:p>
          <a:p>
            <a:endParaRPr kumimoji="1" lang="en-US" altLang="ja-JP" b="1" dirty="0"/>
          </a:p>
          <a:p>
            <a:r>
              <a:rPr kumimoji="1" lang="ja-JP" altLang="en-US" b="1" dirty="0"/>
              <a:t>・所定の</a:t>
            </a:r>
            <a:r>
              <a:rPr kumimoji="1" lang="en-US" altLang="ja-JP" b="1" dirty="0"/>
              <a:t>3</a:t>
            </a:r>
            <a:r>
              <a:rPr kumimoji="1" lang="ja-JP" altLang="en-US" b="1" dirty="0"/>
              <a:t>次焦点位置に半透明の</a:t>
            </a:r>
            <a:r>
              <a:rPr kumimoji="1" lang="ja-JP" altLang="en-US" b="1" dirty="0">
                <a:solidFill>
                  <a:srgbClr val="FF0000"/>
                </a:solidFill>
              </a:rPr>
              <a:t>十字ターゲット</a:t>
            </a:r>
            <a:endParaRPr kumimoji="1" lang="en-US" altLang="ja-JP" b="1" dirty="0">
              <a:solidFill>
                <a:srgbClr val="FF0000"/>
              </a:solidFill>
            </a:endParaRPr>
          </a:p>
          <a:p>
            <a:r>
              <a:rPr kumimoji="1" lang="ja-JP" altLang="en-US" b="1" dirty="0">
                <a:solidFill>
                  <a:srgbClr val="FF0000"/>
                </a:solidFill>
              </a:rPr>
              <a:t>　</a:t>
            </a:r>
            <a:r>
              <a:rPr kumimoji="1" lang="ja-JP" altLang="en-US" b="1" dirty="0"/>
              <a:t>を設置する</a:t>
            </a:r>
            <a:endParaRPr kumimoji="1" lang="en-US" altLang="ja-JP" b="1" dirty="0"/>
          </a:p>
          <a:p>
            <a:endParaRPr kumimoji="1" lang="en-US" altLang="ja-JP" b="1" dirty="0"/>
          </a:p>
          <a:p>
            <a:r>
              <a:rPr kumimoji="1" lang="ja-JP" altLang="en-US" b="1" dirty="0"/>
              <a:t>・</a:t>
            </a:r>
            <a:r>
              <a:rPr kumimoji="1" lang="en-US" altLang="ja-JP" b="1" dirty="0"/>
              <a:t> M4,</a:t>
            </a:r>
            <a:r>
              <a:rPr kumimoji="1" lang="ja-JP" altLang="en-US" b="1" dirty="0"/>
              <a:t> </a:t>
            </a:r>
            <a:r>
              <a:rPr kumimoji="1" lang="en-US" altLang="ja-JP" b="1" dirty="0"/>
              <a:t>M5</a:t>
            </a:r>
            <a:r>
              <a:rPr kumimoji="1" lang="ja-JP" altLang="en-US" b="1" dirty="0"/>
              <a:t>の傾きの調整を行う</a:t>
            </a:r>
            <a:endParaRPr kumimoji="1" lang="en-US" altLang="ja-JP" b="1" dirty="0"/>
          </a:p>
          <a:p>
            <a:r>
              <a:rPr kumimoji="1" lang="ja-JP" altLang="en-US" b="1" dirty="0">
                <a:ea typeface="游ゴシック"/>
              </a:rPr>
              <a:t>　－照明した十字ターゲットを上からカメラで覗く</a:t>
            </a:r>
            <a:endParaRPr kumimoji="1" lang="en-US" altLang="ja-JP" b="1" dirty="0">
              <a:ea typeface="游ゴシック"/>
            </a:endParaRPr>
          </a:p>
          <a:p>
            <a:r>
              <a:rPr kumimoji="1" lang="ja-JP" altLang="en-US" b="1" dirty="0">
                <a:ea typeface="游ゴシック"/>
              </a:rPr>
              <a:t>　－折り返し平面鏡による戻り光が望遠鏡を通し</a:t>
            </a:r>
            <a:endParaRPr kumimoji="1" lang="en-US" altLang="ja-JP" b="1" dirty="0">
              <a:ea typeface="游ゴシック"/>
            </a:endParaRPr>
          </a:p>
          <a:p>
            <a:r>
              <a:rPr kumimoji="1" lang="ja-JP" altLang="en-US" b="1" dirty="0">
                <a:ea typeface="游ゴシック"/>
              </a:rPr>
              <a:t>　　結像するターゲット像とターゲットを重ねる</a:t>
            </a:r>
            <a:endParaRPr lang="ja-JP" altLang="en-US" b="1" dirty="0">
              <a:ea typeface="游ゴシック"/>
              <a:cs typeface="Calibri"/>
            </a:endParaRPr>
          </a:p>
        </p:txBody>
      </p:sp>
      <p:sp>
        <p:nvSpPr>
          <p:cNvPr id="22" name="テキスト ボックス 21">
            <a:extLst>
              <a:ext uri="{FF2B5EF4-FFF2-40B4-BE49-F238E27FC236}">
                <a16:creationId xmlns:a16="http://schemas.microsoft.com/office/drawing/2014/main" id="{BB673C93-93A9-66C8-E656-172885B8D05E}"/>
              </a:ext>
            </a:extLst>
          </p:cNvPr>
          <p:cNvSpPr txBox="1"/>
          <p:nvPr/>
        </p:nvSpPr>
        <p:spPr>
          <a:xfrm>
            <a:off x="-125829" y="3679679"/>
            <a:ext cx="5643668" cy="369332"/>
          </a:xfrm>
          <a:prstGeom prst="rect">
            <a:avLst/>
          </a:prstGeom>
          <a:noFill/>
          <a:ln>
            <a:noFill/>
          </a:ln>
        </p:spPr>
        <p:txBody>
          <a:bodyPr wrap="square" rtlCol="0">
            <a:spAutoFit/>
          </a:bodyPr>
          <a:lstStyle/>
          <a:p>
            <a:r>
              <a:rPr kumimoji="1" lang="en-US" altLang="ja-JP" b="1" dirty="0"/>
              <a:t>【4-3 </a:t>
            </a:r>
            <a:r>
              <a:rPr kumimoji="1" lang="en-US" altLang="ja-JP" b="1" u="sng" dirty="0"/>
              <a:t>M4, M5</a:t>
            </a:r>
            <a:r>
              <a:rPr kumimoji="1" lang="ja-JP" altLang="en-US" b="1" u="sng" dirty="0"/>
              <a:t>の粗調整</a:t>
            </a:r>
            <a:r>
              <a:rPr kumimoji="1" lang="en-US" altLang="ja-JP" b="1" dirty="0"/>
              <a:t>】</a:t>
            </a:r>
            <a:endParaRPr kumimoji="1" lang="ja-JP" altLang="en-US" b="1" dirty="0"/>
          </a:p>
        </p:txBody>
      </p:sp>
      <p:sp>
        <p:nvSpPr>
          <p:cNvPr id="23" name="テキスト ボックス 22">
            <a:extLst>
              <a:ext uri="{FF2B5EF4-FFF2-40B4-BE49-F238E27FC236}">
                <a16:creationId xmlns:a16="http://schemas.microsoft.com/office/drawing/2014/main" id="{4A40330D-042D-0B44-B24D-25E87DF9BC5A}"/>
              </a:ext>
            </a:extLst>
          </p:cNvPr>
          <p:cNvSpPr txBox="1"/>
          <p:nvPr/>
        </p:nvSpPr>
        <p:spPr>
          <a:xfrm>
            <a:off x="-125829" y="2345744"/>
            <a:ext cx="5643668" cy="369332"/>
          </a:xfrm>
          <a:prstGeom prst="rect">
            <a:avLst/>
          </a:prstGeom>
          <a:noFill/>
          <a:ln>
            <a:noFill/>
          </a:ln>
        </p:spPr>
        <p:txBody>
          <a:bodyPr wrap="square" rtlCol="0">
            <a:spAutoFit/>
          </a:bodyPr>
          <a:lstStyle/>
          <a:p>
            <a:r>
              <a:rPr kumimoji="1" lang="en-US" altLang="ja-JP" b="1" dirty="0"/>
              <a:t>【4-2 </a:t>
            </a:r>
            <a:r>
              <a:rPr kumimoji="1" lang="en-US" altLang="ja-JP" b="1" u="sng" dirty="0"/>
              <a:t>M3</a:t>
            </a:r>
            <a:r>
              <a:rPr kumimoji="1" lang="ja-JP" altLang="en-US" b="1" u="sng" dirty="0"/>
              <a:t>の取り付け</a:t>
            </a:r>
            <a:r>
              <a:rPr kumimoji="1" lang="en-US" altLang="ja-JP" b="1" dirty="0"/>
              <a:t>】</a:t>
            </a:r>
            <a:endParaRPr kumimoji="1" lang="ja-JP" altLang="en-US" b="1" dirty="0"/>
          </a:p>
        </p:txBody>
      </p:sp>
      <p:sp>
        <p:nvSpPr>
          <p:cNvPr id="8" name="テキスト ボックス 7">
            <a:extLst>
              <a:ext uri="{FF2B5EF4-FFF2-40B4-BE49-F238E27FC236}">
                <a16:creationId xmlns:a16="http://schemas.microsoft.com/office/drawing/2014/main" id="{9EAF0E85-637A-E353-23B4-5D597FFA0A5E}"/>
              </a:ext>
            </a:extLst>
          </p:cNvPr>
          <p:cNvSpPr txBox="1"/>
          <p:nvPr/>
        </p:nvSpPr>
        <p:spPr>
          <a:xfrm>
            <a:off x="5773673" y="3443350"/>
            <a:ext cx="540941" cy="261610"/>
          </a:xfrm>
          <a:prstGeom prst="rect">
            <a:avLst/>
          </a:prstGeom>
          <a:noFill/>
        </p:spPr>
        <p:txBody>
          <a:bodyPr wrap="square" rtlCol="0">
            <a:spAutoFit/>
          </a:bodyPr>
          <a:lstStyle/>
          <a:p>
            <a:r>
              <a:rPr kumimoji="1" lang="en-US" altLang="ja-JP" sz="1100" dirty="0"/>
              <a:t>M4</a:t>
            </a:r>
            <a:endParaRPr kumimoji="1" lang="ja-JP" altLang="en-US" sz="1100" dirty="0"/>
          </a:p>
        </p:txBody>
      </p:sp>
      <p:sp>
        <p:nvSpPr>
          <p:cNvPr id="10" name="テキスト ボックス 9">
            <a:extLst>
              <a:ext uri="{FF2B5EF4-FFF2-40B4-BE49-F238E27FC236}">
                <a16:creationId xmlns:a16="http://schemas.microsoft.com/office/drawing/2014/main" id="{FC99815D-E96E-1B24-FEB7-A2EAF84670D1}"/>
              </a:ext>
            </a:extLst>
          </p:cNvPr>
          <p:cNvSpPr txBox="1"/>
          <p:nvPr/>
        </p:nvSpPr>
        <p:spPr>
          <a:xfrm>
            <a:off x="7176344" y="5271014"/>
            <a:ext cx="480052" cy="261610"/>
          </a:xfrm>
          <a:prstGeom prst="rect">
            <a:avLst/>
          </a:prstGeom>
          <a:noFill/>
        </p:spPr>
        <p:txBody>
          <a:bodyPr wrap="square" rtlCol="0">
            <a:spAutoFit/>
          </a:bodyPr>
          <a:lstStyle/>
          <a:p>
            <a:r>
              <a:rPr kumimoji="1" lang="en-US" altLang="ja-JP" sz="1100" dirty="0"/>
              <a:t>M5</a:t>
            </a:r>
            <a:endParaRPr kumimoji="1" lang="ja-JP" altLang="en-US" sz="1100" dirty="0"/>
          </a:p>
        </p:txBody>
      </p:sp>
      <p:sp>
        <p:nvSpPr>
          <p:cNvPr id="9" name="テキスト ボックス 8">
            <a:extLst>
              <a:ext uri="{FF2B5EF4-FFF2-40B4-BE49-F238E27FC236}">
                <a16:creationId xmlns:a16="http://schemas.microsoft.com/office/drawing/2014/main" id="{8EDFB25F-EEE7-97F5-8322-00067591E952}"/>
              </a:ext>
            </a:extLst>
          </p:cNvPr>
          <p:cNvSpPr txBox="1"/>
          <p:nvPr/>
        </p:nvSpPr>
        <p:spPr>
          <a:xfrm>
            <a:off x="5536281" y="5555393"/>
            <a:ext cx="540940" cy="261610"/>
          </a:xfrm>
          <a:prstGeom prst="rect">
            <a:avLst/>
          </a:prstGeom>
          <a:noFill/>
        </p:spPr>
        <p:txBody>
          <a:bodyPr wrap="square" rtlCol="0">
            <a:spAutoFit/>
          </a:bodyPr>
          <a:lstStyle/>
          <a:p>
            <a:r>
              <a:rPr kumimoji="1" lang="en-US" altLang="ja-JP" sz="1100" dirty="0"/>
              <a:t>M3</a:t>
            </a:r>
          </a:p>
        </p:txBody>
      </p:sp>
      <p:grpSp>
        <p:nvGrpSpPr>
          <p:cNvPr id="37" name="グループ化 36">
            <a:extLst>
              <a:ext uri="{FF2B5EF4-FFF2-40B4-BE49-F238E27FC236}">
                <a16:creationId xmlns:a16="http://schemas.microsoft.com/office/drawing/2014/main" id="{3653042D-3D2B-2E79-055D-FE69AF4BEECA}"/>
              </a:ext>
            </a:extLst>
          </p:cNvPr>
          <p:cNvGrpSpPr/>
          <p:nvPr/>
        </p:nvGrpSpPr>
        <p:grpSpPr>
          <a:xfrm>
            <a:off x="5332536" y="5748627"/>
            <a:ext cx="2459370" cy="1109373"/>
            <a:chOff x="6331109" y="5800490"/>
            <a:chExt cx="2459370" cy="1109373"/>
          </a:xfrm>
        </p:grpSpPr>
        <p:sp>
          <p:nvSpPr>
            <p:cNvPr id="14" name="正方形/長方形 13">
              <a:extLst>
                <a:ext uri="{FF2B5EF4-FFF2-40B4-BE49-F238E27FC236}">
                  <a16:creationId xmlns:a16="http://schemas.microsoft.com/office/drawing/2014/main" id="{F6218840-06F8-0992-00AA-DDAAA6961E31}"/>
                </a:ext>
              </a:extLst>
            </p:cNvPr>
            <p:cNvSpPr/>
            <p:nvPr/>
          </p:nvSpPr>
          <p:spPr>
            <a:xfrm>
              <a:off x="6331109" y="6504026"/>
              <a:ext cx="1990188" cy="12403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grpSp>
          <p:nvGrpSpPr>
            <p:cNvPr id="15" name="グループ化 14">
              <a:extLst>
                <a:ext uri="{FF2B5EF4-FFF2-40B4-BE49-F238E27FC236}">
                  <a16:creationId xmlns:a16="http://schemas.microsoft.com/office/drawing/2014/main" id="{D166F8A4-A40F-1495-A185-2DD07AE9B5BC}"/>
                </a:ext>
              </a:extLst>
            </p:cNvPr>
            <p:cNvGrpSpPr/>
            <p:nvPr/>
          </p:nvGrpSpPr>
          <p:grpSpPr>
            <a:xfrm>
              <a:off x="7098472" y="5800490"/>
              <a:ext cx="1692007" cy="1109373"/>
              <a:chOff x="7053363" y="4660176"/>
              <a:chExt cx="1556075" cy="1020248"/>
            </a:xfrm>
          </p:grpSpPr>
          <p:sp>
            <p:nvSpPr>
              <p:cNvPr id="27" name="正方形/長方形 26">
                <a:extLst>
                  <a:ext uri="{FF2B5EF4-FFF2-40B4-BE49-F238E27FC236}">
                    <a16:creationId xmlns:a16="http://schemas.microsoft.com/office/drawing/2014/main" id="{A1FBCAA4-3482-FF60-37AC-0F5E06B9299F}"/>
                  </a:ext>
                </a:extLst>
              </p:cNvPr>
              <p:cNvSpPr/>
              <p:nvPr/>
            </p:nvSpPr>
            <p:spPr>
              <a:xfrm>
                <a:off x="7053363" y="4954616"/>
                <a:ext cx="176288" cy="300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8" name="正方形/長方形 27">
                <a:extLst>
                  <a:ext uri="{FF2B5EF4-FFF2-40B4-BE49-F238E27FC236}">
                    <a16:creationId xmlns:a16="http://schemas.microsoft.com/office/drawing/2014/main" id="{3DE4FA90-D2BD-30EF-DE02-8F961AA8CCB3}"/>
                  </a:ext>
                </a:extLst>
              </p:cNvPr>
              <p:cNvSpPr/>
              <p:nvPr/>
            </p:nvSpPr>
            <p:spPr>
              <a:xfrm>
                <a:off x="7229651" y="5156829"/>
                <a:ext cx="95929" cy="114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9" name="テキスト ボックス 28">
                <a:extLst>
                  <a:ext uri="{FF2B5EF4-FFF2-40B4-BE49-F238E27FC236}">
                    <a16:creationId xmlns:a16="http://schemas.microsoft.com/office/drawing/2014/main" id="{460BCF49-2FA2-236B-60D9-E641F5EC099E}"/>
                  </a:ext>
                </a:extLst>
              </p:cNvPr>
              <p:cNvSpPr txBox="1"/>
              <p:nvPr/>
            </p:nvSpPr>
            <p:spPr>
              <a:xfrm>
                <a:off x="7306877" y="4942342"/>
                <a:ext cx="1073457" cy="261610"/>
              </a:xfrm>
              <a:prstGeom prst="rect">
                <a:avLst/>
              </a:prstGeom>
              <a:noFill/>
            </p:spPr>
            <p:txBody>
              <a:bodyPr wrap="square" rtlCol="0">
                <a:spAutoFit/>
              </a:bodyPr>
              <a:lstStyle/>
              <a:p>
                <a:r>
                  <a:rPr kumimoji="1" lang="ja-JP" altLang="en-US" sz="1100" dirty="0"/>
                  <a:t>セオドライト</a:t>
                </a:r>
              </a:p>
            </p:txBody>
          </p:sp>
          <p:cxnSp>
            <p:nvCxnSpPr>
              <p:cNvPr id="30" name="直線コネクタ 29">
                <a:extLst>
                  <a:ext uri="{FF2B5EF4-FFF2-40B4-BE49-F238E27FC236}">
                    <a16:creationId xmlns:a16="http://schemas.microsoft.com/office/drawing/2014/main" id="{8A456305-6133-74BA-B7FD-173888CAD2F4}"/>
                  </a:ext>
                </a:extLst>
              </p:cNvPr>
              <p:cNvCxnSpPr>
                <a:cxnSpLocks/>
                <a:stCxn id="27" idx="0"/>
              </p:cNvCxnSpPr>
              <p:nvPr/>
            </p:nvCxnSpPr>
            <p:spPr>
              <a:xfrm flipV="1">
                <a:off x="7141507" y="4660176"/>
                <a:ext cx="0" cy="294440"/>
              </a:xfrm>
              <a:prstGeom prst="line">
                <a:avLst/>
              </a:prstGeom>
              <a:ln w="15875">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F6204096-0FE7-DC0E-437B-087FE1835C4E}"/>
                  </a:ext>
                </a:extLst>
              </p:cNvPr>
              <p:cNvSpPr txBox="1"/>
              <p:nvPr/>
            </p:nvSpPr>
            <p:spPr>
              <a:xfrm>
                <a:off x="7642547" y="5418814"/>
                <a:ext cx="966891" cy="261610"/>
              </a:xfrm>
              <a:prstGeom prst="rect">
                <a:avLst/>
              </a:prstGeom>
              <a:noFill/>
            </p:spPr>
            <p:txBody>
              <a:bodyPr wrap="square" rtlCol="0">
                <a:spAutoFit/>
              </a:bodyPr>
              <a:lstStyle/>
              <a:p>
                <a:r>
                  <a:rPr kumimoji="1" lang="ja-JP" altLang="en-US" sz="1100" dirty="0"/>
                  <a:t>光学定盤</a:t>
                </a:r>
              </a:p>
            </p:txBody>
          </p:sp>
        </p:grpSp>
      </p:grpSp>
      <p:sp>
        <p:nvSpPr>
          <p:cNvPr id="38" name="テキスト ボックス 37">
            <a:extLst>
              <a:ext uri="{FF2B5EF4-FFF2-40B4-BE49-F238E27FC236}">
                <a16:creationId xmlns:a16="http://schemas.microsoft.com/office/drawing/2014/main" id="{346D8634-C880-342D-8937-EE9D5B32B8F8}"/>
              </a:ext>
            </a:extLst>
          </p:cNvPr>
          <p:cNvSpPr txBox="1"/>
          <p:nvPr/>
        </p:nvSpPr>
        <p:spPr>
          <a:xfrm>
            <a:off x="7703219" y="1737413"/>
            <a:ext cx="674105" cy="430887"/>
          </a:xfrm>
          <a:prstGeom prst="rect">
            <a:avLst/>
          </a:prstGeom>
          <a:noFill/>
        </p:spPr>
        <p:txBody>
          <a:bodyPr wrap="square" rtlCol="0">
            <a:spAutoFit/>
          </a:bodyPr>
          <a:lstStyle/>
          <a:p>
            <a:r>
              <a:rPr kumimoji="1" lang="en-US" altLang="ja-JP" sz="1100" dirty="0"/>
              <a:t>3</a:t>
            </a:r>
            <a:r>
              <a:rPr kumimoji="1" lang="ja-JP" altLang="en-US" sz="1100" dirty="0"/>
              <a:t>次焦点位置</a:t>
            </a:r>
          </a:p>
        </p:txBody>
      </p:sp>
      <p:sp>
        <p:nvSpPr>
          <p:cNvPr id="39" name="楕円 38">
            <a:extLst>
              <a:ext uri="{FF2B5EF4-FFF2-40B4-BE49-F238E27FC236}">
                <a16:creationId xmlns:a16="http://schemas.microsoft.com/office/drawing/2014/main" id="{F0E1E58D-8CFF-C66D-6A66-CAE1C6E5E5AE}"/>
              </a:ext>
            </a:extLst>
          </p:cNvPr>
          <p:cNvSpPr/>
          <p:nvPr/>
        </p:nvSpPr>
        <p:spPr>
          <a:xfrm>
            <a:off x="8340589" y="1806917"/>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矢印コネクタ 39">
            <a:extLst>
              <a:ext uri="{FF2B5EF4-FFF2-40B4-BE49-F238E27FC236}">
                <a16:creationId xmlns:a16="http://schemas.microsoft.com/office/drawing/2014/main" id="{733C4C17-D60E-DBBC-8B1E-7AEB1F03B3C5}"/>
              </a:ext>
            </a:extLst>
          </p:cNvPr>
          <p:cNvCxnSpPr>
            <a:cxnSpLocks/>
          </p:cNvCxnSpPr>
          <p:nvPr/>
        </p:nvCxnSpPr>
        <p:spPr>
          <a:xfrm>
            <a:off x="219619" y="1235876"/>
            <a:ext cx="0" cy="106917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EA9C8893-F351-7A20-96FF-AF9E07063B5E}"/>
              </a:ext>
            </a:extLst>
          </p:cNvPr>
          <p:cNvCxnSpPr>
            <a:cxnSpLocks/>
          </p:cNvCxnSpPr>
          <p:nvPr/>
        </p:nvCxnSpPr>
        <p:spPr>
          <a:xfrm>
            <a:off x="219619" y="2715076"/>
            <a:ext cx="0" cy="98988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73DD9EE2-8268-76DC-693C-727D8BDEADAC}"/>
              </a:ext>
            </a:extLst>
          </p:cNvPr>
          <p:cNvCxnSpPr>
            <a:cxnSpLocks/>
          </p:cNvCxnSpPr>
          <p:nvPr/>
        </p:nvCxnSpPr>
        <p:spPr>
          <a:xfrm>
            <a:off x="215715" y="3997781"/>
            <a:ext cx="0" cy="28066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E4F49D49-9355-24A9-CA8F-36AB31C9542C}"/>
              </a:ext>
            </a:extLst>
          </p:cNvPr>
          <p:cNvSpPr/>
          <p:nvPr/>
        </p:nvSpPr>
        <p:spPr>
          <a:xfrm rot="1340156">
            <a:off x="8299669" y="1775473"/>
            <a:ext cx="192242" cy="9453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1" name="テキスト ボックス 10">
            <a:extLst>
              <a:ext uri="{FF2B5EF4-FFF2-40B4-BE49-F238E27FC236}">
                <a16:creationId xmlns:a16="http://schemas.microsoft.com/office/drawing/2014/main" id="{5F8E0559-DFF7-2AE1-11EB-C36D492ABF2F}"/>
              </a:ext>
            </a:extLst>
          </p:cNvPr>
          <p:cNvSpPr txBox="1"/>
          <p:nvPr/>
        </p:nvSpPr>
        <p:spPr>
          <a:xfrm>
            <a:off x="8453574" y="1561521"/>
            <a:ext cx="756028" cy="430887"/>
          </a:xfrm>
          <a:prstGeom prst="rect">
            <a:avLst/>
          </a:prstGeom>
          <a:noFill/>
        </p:spPr>
        <p:txBody>
          <a:bodyPr wrap="square" rtlCol="0">
            <a:spAutoFit/>
          </a:bodyPr>
          <a:lstStyle/>
          <a:p>
            <a:r>
              <a:rPr kumimoji="1" lang="ja-JP" altLang="en-US" sz="1100" b="1" dirty="0">
                <a:solidFill>
                  <a:srgbClr val="FF0000"/>
                </a:solidFill>
              </a:rPr>
              <a:t>十字ターゲット</a:t>
            </a:r>
          </a:p>
        </p:txBody>
      </p:sp>
      <p:sp>
        <p:nvSpPr>
          <p:cNvPr id="12" name="正方形/長方形 11">
            <a:extLst>
              <a:ext uri="{FF2B5EF4-FFF2-40B4-BE49-F238E27FC236}">
                <a16:creationId xmlns:a16="http://schemas.microsoft.com/office/drawing/2014/main" id="{D834A370-B973-8A53-A839-CDC0EADC5E32}"/>
              </a:ext>
            </a:extLst>
          </p:cNvPr>
          <p:cNvSpPr/>
          <p:nvPr/>
        </p:nvSpPr>
        <p:spPr>
          <a:xfrm rot="1269601">
            <a:off x="8504131" y="1275631"/>
            <a:ext cx="117413" cy="328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3" name="テキスト ボックス 12">
            <a:extLst>
              <a:ext uri="{FF2B5EF4-FFF2-40B4-BE49-F238E27FC236}">
                <a16:creationId xmlns:a16="http://schemas.microsoft.com/office/drawing/2014/main" id="{BCB3E9FA-F19A-CA51-EE7D-8C43FA8F560E}"/>
              </a:ext>
            </a:extLst>
          </p:cNvPr>
          <p:cNvSpPr txBox="1"/>
          <p:nvPr/>
        </p:nvSpPr>
        <p:spPr>
          <a:xfrm>
            <a:off x="8531746" y="1062468"/>
            <a:ext cx="661115" cy="261610"/>
          </a:xfrm>
          <a:prstGeom prst="rect">
            <a:avLst/>
          </a:prstGeom>
          <a:noFill/>
        </p:spPr>
        <p:txBody>
          <a:bodyPr wrap="square" rtlCol="0">
            <a:spAutoFit/>
          </a:bodyPr>
          <a:lstStyle/>
          <a:p>
            <a:r>
              <a:rPr kumimoji="1" lang="ja-JP" altLang="en-US" sz="1100" dirty="0"/>
              <a:t>カメラ</a:t>
            </a:r>
          </a:p>
        </p:txBody>
      </p:sp>
      <p:cxnSp>
        <p:nvCxnSpPr>
          <p:cNvPr id="17" name="直線コネクタ 16">
            <a:extLst>
              <a:ext uri="{FF2B5EF4-FFF2-40B4-BE49-F238E27FC236}">
                <a16:creationId xmlns:a16="http://schemas.microsoft.com/office/drawing/2014/main" id="{CFEC25D7-3E2F-7B95-A2D7-B295B0743836}"/>
              </a:ext>
            </a:extLst>
          </p:cNvPr>
          <p:cNvCxnSpPr>
            <a:cxnSpLocks/>
          </p:cNvCxnSpPr>
          <p:nvPr/>
        </p:nvCxnSpPr>
        <p:spPr>
          <a:xfrm flipH="1" flipV="1">
            <a:off x="6195743" y="5739914"/>
            <a:ext cx="795305" cy="129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矢印: 上 45">
            <a:extLst>
              <a:ext uri="{FF2B5EF4-FFF2-40B4-BE49-F238E27FC236}">
                <a16:creationId xmlns:a16="http://schemas.microsoft.com/office/drawing/2014/main" id="{B246D97D-43EF-96BB-9195-B5E8A7718285}"/>
              </a:ext>
            </a:extLst>
          </p:cNvPr>
          <p:cNvSpPr/>
          <p:nvPr/>
        </p:nvSpPr>
        <p:spPr>
          <a:xfrm rot="19283432">
            <a:off x="8492176" y="1940461"/>
            <a:ext cx="188276" cy="406844"/>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47" name="テキスト ボックス 46">
            <a:extLst>
              <a:ext uri="{FF2B5EF4-FFF2-40B4-BE49-F238E27FC236}">
                <a16:creationId xmlns:a16="http://schemas.microsoft.com/office/drawing/2014/main" id="{43347A5D-B7B6-A679-6880-F5174305BB8C}"/>
              </a:ext>
            </a:extLst>
          </p:cNvPr>
          <p:cNvSpPr txBox="1"/>
          <p:nvPr/>
        </p:nvSpPr>
        <p:spPr>
          <a:xfrm rot="3117795">
            <a:off x="8309396" y="2286726"/>
            <a:ext cx="562988" cy="284463"/>
          </a:xfrm>
          <a:prstGeom prst="rect">
            <a:avLst/>
          </a:prstGeom>
          <a:noFill/>
        </p:spPr>
        <p:txBody>
          <a:bodyPr wrap="square" rtlCol="0">
            <a:spAutoFit/>
          </a:bodyPr>
          <a:lstStyle/>
          <a:p>
            <a:r>
              <a:rPr kumimoji="1" lang="ja-JP" altLang="en-US" sz="1100" dirty="0"/>
              <a:t>照明</a:t>
            </a:r>
          </a:p>
        </p:txBody>
      </p:sp>
      <p:sp>
        <p:nvSpPr>
          <p:cNvPr id="48" name="円柱 47">
            <a:extLst>
              <a:ext uri="{FF2B5EF4-FFF2-40B4-BE49-F238E27FC236}">
                <a16:creationId xmlns:a16="http://schemas.microsoft.com/office/drawing/2014/main" id="{B97E0D8B-DE0F-91BA-3520-908960201D15}"/>
              </a:ext>
            </a:extLst>
          </p:cNvPr>
          <p:cNvSpPr/>
          <p:nvPr/>
        </p:nvSpPr>
        <p:spPr>
          <a:xfrm>
            <a:off x="5131351" y="1252293"/>
            <a:ext cx="2066397" cy="309281"/>
          </a:xfrm>
          <a:prstGeom prst="can">
            <a:avLst>
              <a:gd name="adj" fmla="val 5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1418528A-D470-74CC-7E75-75540090DA2C}"/>
              </a:ext>
            </a:extLst>
          </p:cNvPr>
          <p:cNvSpPr txBox="1"/>
          <p:nvPr/>
        </p:nvSpPr>
        <p:spPr>
          <a:xfrm>
            <a:off x="5846515" y="916327"/>
            <a:ext cx="1669560" cy="307777"/>
          </a:xfrm>
          <a:prstGeom prst="rect">
            <a:avLst/>
          </a:prstGeom>
          <a:noFill/>
          <a:ln>
            <a:noFill/>
          </a:ln>
        </p:spPr>
        <p:txBody>
          <a:bodyPr wrap="square" rtlCol="0">
            <a:spAutoFit/>
          </a:bodyPr>
          <a:lstStyle/>
          <a:p>
            <a:r>
              <a:rPr kumimoji="1" lang="ja-JP" altLang="en-US" sz="1400" dirty="0"/>
              <a:t>折り返し平面鏡</a:t>
            </a:r>
          </a:p>
        </p:txBody>
      </p:sp>
      <p:sp>
        <p:nvSpPr>
          <p:cNvPr id="53" name="スライド番号プレースホルダー 52">
            <a:extLst>
              <a:ext uri="{FF2B5EF4-FFF2-40B4-BE49-F238E27FC236}">
                <a16:creationId xmlns:a16="http://schemas.microsoft.com/office/drawing/2014/main" id="{4BAA20EB-CB15-302B-3657-2359A78D7768}"/>
              </a:ext>
            </a:extLst>
          </p:cNvPr>
          <p:cNvSpPr>
            <a:spLocks noGrp="1"/>
          </p:cNvSpPr>
          <p:nvPr>
            <p:ph type="sldNum" sz="quarter" idx="12"/>
          </p:nvPr>
        </p:nvSpPr>
        <p:spPr/>
        <p:txBody>
          <a:bodyPr/>
          <a:lstStyle/>
          <a:p>
            <a:fld id="{32245A81-1D15-45FC-8243-E8FBF5E17B5B}" type="slidenum">
              <a:rPr kumimoji="1" lang="ja-JP" altLang="en-US" smtClean="0"/>
              <a:t>7</a:t>
            </a:fld>
            <a:endParaRPr kumimoji="1" lang="ja-JP" altLang="en-US"/>
          </a:p>
        </p:txBody>
      </p:sp>
      <p:sp>
        <p:nvSpPr>
          <p:cNvPr id="36" name="テキスト ボックス 35">
            <a:extLst>
              <a:ext uri="{FF2B5EF4-FFF2-40B4-BE49-F238E27FC236}">
                <a16:creationId xmlns:a16="http://schemas.microsoft.com/office/drawing/2014/main" id="{272EAF78-7EB9-6857-5E48-4150D3AF96E0}"/>
              </a:ext>
            </a:extLst>
          </p:cNvPr>
          <p:cNvSpPr txBox="1"/>
          <p:nvPr/>
        </p:nvSpPr>
        <p:spPr>
          <a:xfrm>
            <a:off x="6988541" y="5729348"/>
            <a:ext cx="1606449" cy="261610"/>
          </a:xfrm>
          <a:prstGeom prst="rect">
            <a:avLst/>
          </a:prstGeom>
          <a:noFill/>
        </p:spPr>
        <p:txBody>
          <a:bodyPr wrap="square" lIns="91440" tIns="45720" rIns="91440" bIns="45720" rtlCol="0" anchor="t">
            <a:spAutoFit/>
          </a:bodyPr>
          <a:lstStyle/>
          <a:p>
            <a:r>
              <a:rPr kumimoji="1" lang="en-US" altLang="ja-JP" sz="1100" b="1" dirty="0">
                <a:solidFill>
                  <a:srgbClr val="7030A0"/>
                </a:solidFill>
                <a:ea typeface="游ゴシック"/>
              </a:rPr>
              <a:t>M3</a:t>
            </a:r>
            <a:r>
              <a:rPr kumimoji="1" lang="ja-JP" altLang="en-US" sz="1100" b="1" dirty="0">
                <a:solidFill>
                  <a:srgbClr val="7030A0"/>
                </a:solidFill>
                <a:ea typeface="游ゴシック"/>
              </a:rPr>
              <a:t>レチクル（裏面）</a:t>
            </a:r>
            <a:endParaRPr lang="ja-JP" altLang="en-US" sz="1100" b="1" dirty="0">
              <a:solidFill>
                <a:srgbClr val="7030A0"/>
              </a:solidFill>
              <a:ea typeface="游ゴシック"/>
              <a:cs typeface="Calibri"/>
            </a:endParaRPr>
          </a:p>
        </p:txBody>
      </p:sp>
    </p:spTree>
    <p:extLst>
      <p:ext uri="{BB962C8B-B14F-4D97-AF65-F5344CB8AC3E}">
        <p14:creationId xmlns:p14="http://schemas.microsoft.com/office/powerpoint/2010/main" val="51900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1FF2C7-A00B-37BC-3BEF-F61FC54B89A7}"/>
              </a:ext>
            </a:extLst>
          </p:cNvPr>
          <p:cNvSpPr>
            <a:spLocks noGrp="1"/>
          </p:cNvSpPr>
          <p:nvPr>
            <p:ph type="title"/>
          </p:nvPr>
        </p:nvSpPr>
        <p:spPr>
          <a:xfrm>
            <a:off x="360000" y="72000"/>
            <a:ext cx="7886700" cy="661816"/>
          </a:xfrm>
        </p:spPr>
        <p:txBody>
          <a:bodyPr>
            <a:noAutofit/>
          </a:bodyPr>
          <a:lstStyle/>
          <a:p>
            <a:r>
              <a:rPr kumimoji="1" lang="ja-JP" altLang="en-US" sz="2800" b="1" dirty="0">
                <a:latin typeface="+mn-ea"/>
                <a:ea typeface="+mn-ea"/>
              </a:rPr>
              <a:t>組立調整案 フロー</a:t>
            </a:r>
            <a:r>
              <a:rPr kumimoji="1" lang="en-US" altLang="ja-JP" sz="2800" b="1" dirty="0">
                <a:latin typeface="+mn-ea"/>
                <a:ea typeface="+mn-ea"/>
              </a:rPr>
              <a:t>5</a:t>
            </a:r>
            <a:r>
              <a:rPr lang="en-US" altLang="ja-JP" sz="2800" b="1" dirty="0">
                <a:latin typeface="+mn-ea"/>
                <a:ea typeface="+mn-ea"/>
              </a:rPr>
              <a:t> (</a:t>
            </a:r>
            <a:r>
              <a:rPr lang="ja-JP" altLang="en-US" sz="2800" b="1" dirty="0">
                <a:latin typeface="+mn-ea"/>
                <a:ea typeface="+mn-ea"/>
              </a:rPr>
              <a:t>望遠鏡光学系全体調整</a:t>
            </a:r>
            <a:r>
              <a:rPr lang="en-US" altLang="ja-JP" sz="2800" b="1" dirty="0">
                <a:latin typeface="+mn-ea"/>
                <a:ea typeface="+mn-ea"/>
              </a:rPr>
              <a:t>)</a:t>
            </a:r>
            <a:endParaRPr kumimoji="1" lang="ja-JP" altLang="en-US" sz="2800" b="1" dirty="0">
              <a:latin typeface="+mn-ea"/>
              <a:ea typeface="+mn-ea"/>
            </a:endParaRPr>
          </a:p>
        </p:txBody>
      </p:sp>
      <p:sp>
        <p:nvSpPr>
          <p:cNvPr id="4" name="テキスト ボックス 3">
            <a:extLst>
              <a:ext uri="{FF2B5EF4-FFF2-40B4-BE49-F238E27FC236}">
                <a16:creationId xmlns:a16="http://schemas.microsoft.com/office/drawing/2014/main" id="{FD4704A8-9056-73B9-E965-9A4918448463}"/>
              </a:ext>
            </a:extLst>
          </p:cNvPr>
          <p:cNvSpPr txBox="1"/>
          <p:nvPr/>
        </p:nvSpPr>
        <p:spPr>
          <a:xfrm>
            <a:off x="137320" y="4448311"/>
            <a:ext cx="5082230" cy="2400657"/>
          </a:xfrm>
          <a:prstGeom prst="rect">
            <a:avLst/>
          </a:prstGeom>
          <a:noFill/>
          <a:ln>
            <a:noFill/>
          </a:ln>
        </p:spPr>
        <p:txBody>
          <a:bodyPr wrap="square" rtlCol="0">
            <a:spAutoFit/>
          </a:bodyPr>
          <a:lstStyle/>
          <a:p>
            <a:r>
              <a:rPr kumimoji="1" lang="ja-JP" altLang="en-US" b="1" dirty="0"/>
              <a:t>・</a:t>
            </a:r>
            <a:r>
              <a:rPr kumimoji="1" lang="en-US" altLang="ja-JP" b="1" dirty="0"/>
              <a:t>SH</a:t>
            </a:r>
            <a:r>
              <a:rPr kumimoji="1" lang="ja-JP" altLang="en-US" b="1" dirty="0"/>
              <a:t>センサーを</a:t>
            </a:r>
            <a:r>
              <a:rPr kumimoji="1" lang="ja-JP" altLang="en-US" b="1" dirty="0">
                <a:solidFill>
                  <a:srgbClr val="0070C0"/>
                </a:solidFill>
              </a:rPr>
              <a:t>干渉計</a:t>
            </a:r>
            <a:r>
              <a:rPr kumimoji="1" lang="ja-JP" altLang="en-US" b="1" dirty="0"/>
              <a:t>に交換する</a:t>
            </a:r>
            <a:endParaRPr kumimoji="1" lang="en-US" altLang="ja-JP" b="1" dirty="0"/>
          </a:p>
          <a:p>
            <a:endParaRPr kumimoji="1" lang="en-US" altLang="ja-JP" sz="800" b="1" dirty="0"/>
          </a:p>
          <a:p>
            <a:r>
              <a:rPr kumimoji="1" lang="ja-JP" altLang="en-US" b="1" dirty="0"/>
              <a:t>・視野中心、視野端を測定。干渉計瞳像を用い　</a:t>
            </a:r>
            <a:endParaRPr kumimoji="1" lang="en-US" altLang="ja-JP" b="1" dirty="0"/>
          </a:p>
          <a:p>
            <a:r>
              <a:rPr kumimoji="1" lang="ja-JP" altLang="en-US" b="1" dirty="0"/>
              <a:t>　望遠鏡視野にけられがないことを確認する</a:t>
            </a:r>
            <a:endParaRPr kumimoji="1" lang="en-US" altLang="ja-JP" b="1" dirty="0"/>
          </a:p>
          <a:p>
            <a:endParaRPr kumimoji="1" lang="en-US" altLang="ja-JP" sz="800" b="1" dirty="0"/>
          </a:p>
          <a:p>
            <a:r>
              <a:rPr kumimoji="1" lang="ja-JP" altLang="en-US" b="1" dirty="0"/>
              <a:t>・視野中心にて上下反転測定。無重力での</a:t>
            </a:r>
            <a:endParaRPr kumimoji="1" lang="en-US" altLang="ja-JP" b="1" dirty="0"/>
          </a:p>
          <a:p>
            <a:r>
              <a:rPr kumimoji="1" lang="ja-JP" altLang="en-US" b="1" dirty="0"/>
              <a:t>　波面精度、焦点位置を導出する</a:t>
            </a:r>
            <a:endParaRPr kumimoji="1" lang="en-US" altLang="ja-JP" b="1" dirty="0"/>
          </a:p>
          <a:p>
            <a:endParaRPr kumimoji="1" lang="en-US" altLang="ja-JP" sz="800" b="1" dirty="0"/>
          </a:p>
          <a:p>
            <a:r>
              <a:rPr kumimoji="1" lang="ja-JP" altLang="en-US" b="1" dirty="0"/>
              <a:t>・望遠鏡光軸を表すアライメントキューブを</a:t>
            </a:r>
            <a:endParaRPr kumimoji="1" lang="en-US" altLang="ja-JP" b="1" dirty="0"/>
          </a:p>
          <a:p>
            <a:r>
              <a:rPr kumimoji="1" lang="ja-JP" altLang="en-US" b="1" dirty="0"/>
              <a:t>　取り付ける。光軸とのずれを測定する</a:t>
            </a:r>
          </a:p>
        </p:txBody>
      </p:sp>
      <p:pic>
        <p:nvPicPr>
          <p:cNvPr id="7" name="図 6">
            <a:extLst>
              <a:ext uri="{FF2B5EF4-FFF2-40B4-BE49-F238E27FC236}">
                <a16:creationId xmlns:a16="http://schemas.microsoft.com/office/drawing/2014/main" id="{CFF69DC7-03AD-D2A6-6FCC-2289D9D5F111}"/>
              </a:ext>
            </a:extLst>
          </p:cNvPr>
          <p:cNvPicPr>
            <a:picLocks noChangeAspect="1"/>
          </p:cNvPicPr>
          <p:nvPr/>
        </p:nvPicPr>
        <p:blipFill>
          <a:blip r:embed="rId2"/>
          <a:stretch>
            <a:fillRect/>
          </a:stretch>
        </p:blipFill>
        <p:spPr>
          <a:xfrm>
            <a:off x="5049531" y="4372571"/>
            <a:ext cx="4079703" cy="2447822"/>
          </a:xfrm>
          <a:prstGeom prst="rect">
            <a:avLst/>
          </a:prstGeom>
        </p:spPr>
      </p:pic>
      <p:sp>
        <p:nvSpPr>
          <p:cNvPr id="5" name="テキスト ボックス 4">
            <a:extLst>
              <a:ext uri="{FF2B5EF4-FFF2-40B4-BE49-F238E27FC236}">
                <a16:creationId xmlns:a16="http://schemas.microsoft.com/office/drawing/2014/main" id="{B959C66D-9FBF-6696-DFDA-E6D5EAD466E7}"/>
              </a:ext>
            </a:extLst>
          </p:cNvPr>
          <p:cNvSpPr txBox="1"/>
          <p:nvPr/>
        </p:nvSpPr>
        <p:spPr>
          <a:xfrm>
            <a:off x="121759" y="966156"/>
            <a:ext cx="5508017" cy="3077766"/>
          </a:xfrm>
          <a:prstGeom prst="rect">
            <a:avLst/>
          </a:prstGeom>
          <a:noFill/>
          <a:ln>
            <a:noFill/>
          </a:ln>
        </p:spPr>
        <p:txBody>
          <a:bodyPr wrap="square" rtlCol="0">
            <a:spAutoFit/>
          </a:bodyPr>
          <a:lstStyle/>
          <a:p>
            <a:r>
              <a:rPr kumimoji="1" lang="ja-JP" altLang="en-US" b="1" dirty="0"/>
              <a:t>・</a:t>
            </a:r>
            <a:r>
              <a:rPr kumimoji="1" lang="ja-JP" altLang="en-US" b="1" dirty="0">
                <a:solidFill>
                  <a:srgbClr val="FF0000"/>
                </a:solidFill>
              </a:rPr>
              <a:t>ピンホールアレイ鏡</a:t>
            </a:r>
            <a:r>
              <a:rPr kumimoji="1" lang="ja-JP" altLang="en-US" b="1" dirty="0"/>
              <a:t>を水平に設置する</a:t>
            </a:r>
            <a:endParaRPr kumimoji="1" lang="en-US" altLang="ja-JP" b="1" dirty="0"/>
          </a:p>
          <a:p>
            <a:endParaRPr kumimoji="1" lang="en-US" altLang="ja-JP" sz="800" b="1" dirty="0"/>
          </a:p>
          <a:p>
            <a:r>
              <a:rPr kumimoji="1" lang="ja-JP" altLang="en-US" b="1" dirty="0"/>
              <a:t>・</a:t>
            </a:r>
            <a:r>
              <a:rPr kumimoji="1" lang="en-US" altLang="ja-JP" b="1" dirty="0">
                <a:solidFill>
                  <a:srgbClr val="00B050"/>
                </a:solidFill>
              </a:rPr>
              <a:t>34</a:t>
            </a:r>
            <a:r>
              <a:rPr kumimoji="1" lang="ja-JP" altLang="en-US" b="1" dirty="0">
                <a:solidFill>
                  <a:srgbClr val="00B050"/>
                </a:solidFill>
              </a:rPr>
              <a:t>度平面鏡</a:t>
            </a:r>
            <a:r>
              <a:rPr kumimoji="1" lang="ja-JP" altLang="en-US" b="1" dirty="0"/>
              <a:t>をその後方に設置する</a:t>
            </a:r>
            <a:endParaRPr kumimoji="1" lang="en-US" altLang="ja-JP" b="1" dirty="0"/>
          </a:p>
          <a:p>
            <a:endParaRPr kumimoji="1" lang="en-US" altLang="ja-JP" sz="800" b="1" dirty="0"/>
          </a:p>
          <a:p>
            <a:r>
              <a:rPr kumimoji="1" lang="ja-JP" altLang="en-US" b="1" dirty="0"/>
              <a:t>・ヘキサポッド付き</a:t>
            </a:r>
            <a:r>
              <a:rPr kumimoji="1" lang="en-US" altLang="ja-JP" b="1" dirty="0">
                <a:solidFill>
                  <a:srgbClr val="7030A0"/>
                </a:solidFill>
              </a:rPr>
              <a:t>SH</a:t>
            </a:r>
            <a:r>
              <a:rPr kumimoji="1" lang="ja-JP" altLang="en-US" b="1" dirty="0">
                <a:solidFill>
                  <a:srgbClr val="7030A0"/>
                </a:solidFill>
              </a:rPr>
              <a:t>センサー</a:t>
            </a:r>
            <a:r>
              <a:rPr kumimoji="1" lang="ja-JP" altLang="en-US" b="1" dirty="0"/>
              <a:t>を水平に設置する</a:t>
            </a:r>
            <a:endParaRPr kumimoji="1" lang="en-US" altLang="ja-JP" b="1" dirty="0"/>
          </a:p>
          <a:p>
            <a:endParaRPr kumimoji="1" lang="en-US" altLang="ja-JP" sz="800" b="1" dirty="0"/>
          </a:p>
          <a:p>
            <a:r>
              <a:rPr kumimoji="1" lang="ja-JP" altLang="en-US" b="1" dirty="0"/>
              <a:t>・</a:t>
            </a:r>
            <a:r>
              <a:rPr kumimoji="1" lang="ja-JP" altLang="en-US" b="1" dirty="0">
                <a:solidFill>
                  <a:srgbClr val="C00000"/>
                </a:solidFill>
              </a:rPr>
              <a:t>視野中心ピンホール</a:t>
            </a:r>
            <a:r>
              <a:rPr kumimoji="1" lang="ja-JP" altLang="en-US" b="1" dirty="0"/>
              <a:t>からわずかにずれた位置の</a:t>
            </a:r>
            <a:endParaRPr kumimoji="1" lang="en-US" altLang="ja-JP" b="1" dirty="0"/>
          </a:p>
          <a:p>
            <a:r>
              <a:rPr kumimoji="1" lang="ja-JP" altLang="en-US" b="1" dirty="0"/>
              <a:t>　反射光を使って</a:t>
            </a:r>
            <a:r>
              <a:rPr kumimoji="1" lang="en-US" altLang="ja-JP" b="1" dirty="0"/>
              <a:t>SH</a:t>
            </a:r>
            <a:r>
              <a:rPr kumimoji="1" lang="ja-JP" altLang="en-US" b="1" dirty="0"/>
              <a:t>センサー光の焦点を調節する</a:t>
            </a:r>
            <a:endParaRPr kumimoji="1" lang="en-US" altLang="ja-JP" b="1" dirty="0"/>
          </a:p>
          <a:p>
            <a:endParaRPr kumimoji="1" lang="en-US" altLang="ja-JP" sz="800" b="1" dirty="0"/>
          </a:p>
          <a:p>
            <a:r>
              <a:rPr kumimoji="1" lang="ja-JP" altLang="en-US" b="1" dirty="0"/>
              <a:t>・視野中心ピンホールに</a:t>
            </a:r>
            <a:r>
              <a:rPr kumimoji="1" lang="en-US" altLang="ja-JP" b="1" dirty="0"/>
              <a:t>SH</a:t>
            </a:r>
            <a:r>
              <a:rPr kumimoji="1" lang="ja-JP" altLang="en-US" b="1" dirty="0"/>
              <a:t>センサー光を通し、</a:t>
            </a:r>
            <a:endParaRPr kumimoji="1" lang="en-US" altLang="ja-JP" b="1" dirty="0"/>
          </a:p>
          <a:p>
            <a:r>
              <a:rPr kumimoji="1" lang="ja-JP" altLang="en-US" b="1" dirty="0"/>
              <a:t>　コマ、アス収差が最小になるよう、</a:t>
            </a:r>
            <a:br>
              <a:rPr kumimoji="1" lang="en-US" altLang="ja-JP" b="1" dirty="0"/>
            </a:br>
            <a:r>
              <a:rPr kumimoji="1" lang="ja-JP" altLang="en-US" b="1" dirty="0"/>
              <a:t>　</a:t>
            </a:r>
            <a:r>
              <a:rPr kumimoji="1" lang="en-US" altLang="ja-JP" b="1" dirty="0"/>
              <a:t>M2</a:t>
            </a:r>
            <a:r>
              <a:rPr kumimoji="1" lang="ja-JP" altLang="en-US" b="1" dirty="0"/>
              <a:t>、</a:t>
            </a:r>
            <a:r>
              <a:rPr kumimoji="1" lang="en-US" altLang="ja-JP" b="1" dirty="0"/>
              <a:t>M3</a:t>
            </a:r>
            <a:r>
              <a:rPr kumimoji="1" lang="ja-JP" altLang="en-US" b="1" dirty="0"/>
              <a:t>、</a:t>
            </a:r>
            <a:r>
              <a:rPr kumimoji="1" lang="en-US" altLang="ja-JP" b="1" dirty="0"/>
              <a:t>M4</a:t>
            </a:r>
            <a:r>
              <a:rPr kumimoji="1" lang="ja-JP" altLang="en-US" b="1" dirty="0"/>
              <a:t>、</a:t>
            </a:r>
            <a:r>
              <a:rPr kumimoji="1" lang="en-US" altLang="ja-JP" b="1" dirty="0"/>
              <a:t>M5</a:t>
            </a:r>
            <a:r>
              <a:rPr kumimoji="1" lang="ja-JP" altLang="en-US" b="1" dirty="0"/>
              <a:t>の傾きを調整する</a:t>
            </a:r>
            <a:br>
              <a:rPr kumimoji="1" lang="en-US" altLang="ja-JP" b="1" dirty="0"/>
            </a:br>
            <a:r>
              <a:rPr kumimoji="1" lang="ja-JP" altLang="en-US" b="1" dirty="0"/>
              <a:t>（視野端も必要？上下反転測定が必要？検討中）</a:t>
            </a:r>
          </a:p>
        </p:txBody>
      </p:sp>
      <p:sp>
        <p:nvSpPr>
          <p:cNvPr id="3" name="正方形/長方形 2">
            <a:extLst>
              <a:ext uri="{FF2B5EF4-FFF2-40B4-BE49-F238E27FC236}">
                <a16:creationId xmlns:a16="http://schemas.microsoft.com/office/drawing/2014/main" id="{D24A11CD-F677-B9B8-9583-4FA78CC82492}"/>
              </a:ext>
            </a:extLst>
          </p:cNvPr>
          <p:cNvSpPr/>
          <p:nvPr/>
        </p:nvSpPr>
        <p:spPr>
          <a:xfrm rot="19813778">
            <a:off x="6106552" y="1694613"/>
            <a:ext cx="1122104" cy="149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15AB661-A24A-8B22-45F3-CE59AEC5B353}"/>
              </a:ext>
            </a:extLst>
          </p:cNvPr>
          <p:cNvSpPr/>
          <p:nvPr/>
        </p:nvSpPr>
        <p:spPr>
          <a:xfrm rot="1106461">
            <a:off x="5985421" y="2499101"/>
            <a:ext cx="747286" cy="72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7926D0A6-6386-62E9-2EA8-04EDF37D6AAB}"/>
              </a:ext>
            </a:extLst>
          </p:cNvPr>
          <p:cNvCxnSpPr>
            <a:cxnSpLocks/>
            <a:endCxn id="6" idx="0"/>
          </p:cNvCxnSpPr>
          <p:nvPr/>
        </p:nvCxnSpPr>
        <p:spPr>
          <a:xfrm flipH="1">
            <a:off x="6370476" y="1951892"/>
            <a:ext cx="179793" cy="549062"/>
          </a:xfrm>
          <a:prstGeom prst="line">
            <a:avLst/>
          </a:prstGeom>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3DECACF1-6EB6-5815-FBAF-D17B95DA9608}"/>
              </a:ext>
            </a:extLst>
          </p:cNvPr>
          <p:cNvCxnSpPr>
            <a:cxnSpLocks/>
            <a:stCxn id="6" idx="0"/>
          </p:cNvCxnSpPr>
          <p:nvPr/>
        </p:nvCxnSpPr>
        <p:spPr>
          <a:xfrm flipV="1">
            <a:off x="6370476" y="1771334"/>
            <a:ext cx="470000" cy="729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B722D7FD-1827-8FB3-7019-4A40CF8F2AE4}"/>
              </a:ext>
            </a:extLst>
          </p:cNvPr>
          <p:cNvCxnSpPr>
            <a:cxnSpLocks/>
            <a:endCxn id="17" idx="1"/>
          </p:cNvCxnSpPr>
          <p:nvPr/>
        </p:nvCxnSpPr>
        <p:spPr>
          <a:xfrm flipV="1">
            <a:off x="6840476" y="1561746"/>
            <a:ext cx="1150388" cy="2045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06FE91DF-E8A4-CE47-8922-D7D5E5634509}"/>
              </a:ext>
            </a:extLst>
          </p:cNvPr>
          <p:cNvCxnSpPr>
            <a:cxnSpLocks/>
            <a:endCxn id="17" idx="5"/>
          </p:cNvCxnSpPr>
          <p:nvPr/>
        </p:nvCxnSpPr>
        <p:spPr>
          <a:xfrm>
            <a:off x="6523892" y="1925515"/>
            <a:ext cx="1579501" cy="383282"/>
          </a:xfrm>
          <a:prstGeom prst="line">
            <a:avLst/>
          </a:prstGeom>
        </p:spPr>
        <p:style>
          <a:lnRef idx="1">
            <a:schemeClr val="accent1"/>
          </a:lnRef>
          <a:fillRef idx="0">
            <a:schemeClr val="accent1"/>
          </a:fillRef>
          <a:effectRef idx="0">
            <a:schemeClr val="accent1"/>
          </a:effectRef>
          <a:fontRef idx="minor">
            <a:schemeClr val="tx1"/>
          </a:fontRef>
        </p:style>
      </p:cxnSp>
      <p:sp>
        <p:nvSpPr>
          <p:cNvPr id="17" name="楕円 16">
            <a:extLst>
              <a:ext uri="{FF2B5EF4-FFF2-40B4-BE49-F238E27FC236}">
                <a16:creationId xmlns:a16="http://schemas.microsoft.com/office/drawing/2014/main" id="{3BE2B4C6-47D4-B04B-D3B6-9565FDC67293}"/>
              </a:ext>
            </a:extLst>
          </p:cNvPr>
          <p:cNvSpPr/>
          <p:nvPr/>
        </p:nvSpPr>
        <p:spPr>
          <a:xfrm>
            <a:off x="7967558" y="1407027"/>
            <a:ext cx="159141" cy="1056489"/>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7E885D8B-3224-A3D8-6B99-44F8364F7825}"/>
              </a:ext>
            </a:extLst>
          </p:cNvPr>
          <p:cNvCxnSpPr/>
          <p:nvPr/>
        </p:nvCxnSpPr>
        <p:spPr>
          <a:xfrm>
            <a:off x="8126699" y="1552444"/>
            <a:ext cx="6601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F4874DDC-EDA7-B2AC-56B1-78DAB80DDE76}"/>
              </a:ext>
            </a:extLst>
          </p:cNvPr>
          <p:cNvCxnSpPr/>
          <p:nvPr/>
        </p:nvCxnSpPr>
        <p:spPr>
          <a:xfrm>
            <a:off x="8138419" y="2314363"/>
            <a:ext cx="660121"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1BFB3055-BA72-E307-D33A-EC432574C5DA}"/>
              </a:ext>
            </a:extLst>
          </p:cNvPr>
          <p:cNvSpPr txBox="1"/>
          <p:nvPr/>
        </p:nvSpPr>
        <p:spPr>
          <a:xfrm>
            <a:off x="6901822" y="2889837"/>
            <a:ext cx="2284655" cy="1169551"/>
          </a:xfrm>
          <a:prstGeom prst="rect">
            <a:avLst/>
          </a:prstGeom>
          <a:noFill/>
        </p:spPr>
        <p:txBody>
          <a:bodyPr wrap="square" rtlCol="0">
            <a:spAutoFit/>
          </a:bodyPr>
          <a:lstStyle/>
          <a:p>
            <a:pPr marL="85725" indent="-85725"/>
            <a:r>
              <a:rPr kumimoji="1" lang="ja-JP" altLang="en-US" sz="1400" dirty="0">
                <a:solidFill>
                  <a:srgbClr val="FF0000"/>
                </a:solidFill>
              </a:rPr>
              <a:t>ピンホールアレイ鏡</a:t>
            </a:r>
            <a:br>
              <a:rPr kumimoji="1" lang="en-US" altLang="ja-JP" sz="1400" dirty="0"/>
            </a:br>
            <a:r>
              <a:rPr kumimoji="1" lang="ja-JP" altLang="en-US" sz="1400" dirty="0"/>
              <a:t> </a:t>
            </a:r>
            <a:r>
              <a:rPr kumimoji="1" lang="en-US" altLang="ja-JP" sz="1400" dirty="0"/>
              <a:t>-</a:t>
            </a:r>
            <a:r>
              <a:rPr kumimoji="1" lang="ja-JP" altLang="en-US" sz="1400" dirty="0"/>
              <a:t> ３次焦点位置に設置</a:t>
            </a:r>
            <a:br>
              <a:rPr kumimoji="1" lang="en-US" altLang="ja-JP" sz="1400" dirty="0"/>
            </a:br>
            <a:r>
              <a:rPr kumimoji="1" lang="en-US" altLang="ja-JP" sz="1400" dirty="0"/>
              <a:t> -  </a:t>
            </a:r>
            <a:r>
              <a:rPr kumimoji="1" lang="ja-JP" altLang="en-US" sz="1400" dirty="0"/>
              <a:t>望遠鏡からの反射像が</a:t>
            </a:r>
            <a:br>
              <a:rPr kumimoji="1" lang="en-US" altLang="ja-JP" sz="1400" dirty="0"/>
            </a:br>
            <a:r>
              <a:rPr kumimoji="1" lang="ja-JP" altLang="en-US" sz="1400" dirty="0"/>
              <a:t>　目視できること。</a:t>
            </a:r>
            <a:br>
              <a:rPr kumimoji="1" lang="en-US" altLang="ja-JP" sz="1400" dirty="0"/>
            </a:br>
            <a:r>
              <a:rPr kumimoji="1" lang="ja-JP" altLang="en-US" sz="1400" dirty="0"/>
              <a:t>　半透明でもよい</a:t>
            </a:r>
          </a:p>
        </p:txBody>
      </p:sp>
      <p:sp>
        <p:nvSpPr>
          <p:cNvPr id="22" name="テキスト ボックス 21">
            <a:extLst>
              <a:ext uri="{FF2B5EF4-FFF2-40B4-BE49-F238E27FC236}">
                <a16:creationId xmlns:a16="http://schemas.microsoft.com/office/drawing/2014/main" id="{C52B2073-D948-0EAB-EC0E-A07CEFDF14C5}"/>
              </a:ext>
            </a:extLst>
          </p:cNvPr>
          <p:cNvSpPr txBox="1"/>
          <p:nvPr/>
        </p:nvSpPr>
        <p:spPr>
          <a:xfrm rot="20109826">
            <a:off x="5964982" y="1334308"/>
            <a:ext cx="1332997" cy="338554"/>
          </a:xfrm>
          <a:prstGeom prst="rect">
            <a:avLst/>
          </a:prstGeom>
          <a:noFill/>
        </p:spPr>
        <p:txBody>
          <a:bodyPr wrap="square" rtlCol="0">
            <a:spAutoFit/>
          </a:bodyPr>
          <a:lstStyle/>
          <a:p>
            <a:r>
              <a:rPr kumimoji="1" lang="en-US" altLang="ja-JP" sz="1600" dirty="0">
                <a:solidFill>
                  <a:srgbClr val="00B050"/>
                </a:solidFill>
              </a:rPr>
              <a:t>34</a:t>
            </a:r>
            <a:r>
              <a:rPr kumimoji="1" lang="ja-JP" altLang="en-US" sz="1600" dirty="0">
                <a:solidFill>
                  <a:srgbClr val="00B050"/>
                </a:solidFill>
              </a:rPr>
              <a:t>度鏡</a:t>
            </a:r>
          </a:p>
        </p:txBody>
      </p:sp>
      <p:sp>
        <p:nvSpPr>
          <p:cNvPr id="23" name="テキスト ボックス 22">
            <a:extLst>
              <a:ext uri="{FF2B5EF4-FFF2-40B4-BE49-F238E27FC236}">
                <a16:creationId xmlns:a16="http://schemas.microsoft.com/office/drawing/2014/main" id="{4838F190-CE61-59E1-9754-4924EA0509BB}"/>
              </a:ext>
            </a:extLst>
          </p:cNvPr>
          <p:cNvSpPr txBox="1"/>
          <p:nvPr/>
        </p:nvSpPr>
        <p:spPr>
          <a:xfrm>
            <a:off x="7067798" y="816166"/>
            <a:ext cx="2357803" cy="461665"/>
          </a:xfrm>
          <a:prstGeom prst="rect">
            <a:avLst/>
          </a:prstGeom>
          <a:noFill/>
        </p:spPr>
        <p:txBody>
          <a:bodyPr wrap="square" rtlCol="0">
            <a:spAutoFit/>
          </a:bodyPr>
          <a:lstStyle/>
          <a:p>
            <a:pPr marL="179388" indent="-179388"/>
            <a:r>
              <a:rPr kumimoji="1" lang="en-US" altLang="ja-JP" sz="1200" dirty="0"/>
              <a:t>(1) </a:t>
            </a:r>
            <a:r>
              <a:rPr kumimoji="1" lang="ja-JP" altLang="en-US" sz="1200" dirty="0"/>
              <a:t>コリメータ付き</a:t>
            </a:r>
            <a:r>
              <a:rPr kumimoji="1" lang="en-US" altLang="ja-JP" sz="1200" b="1" dirty="0">
                <a:solidFill>
                  <a:srgbClr val="7030A0"/>
                </a:solidFill>
              </a:rPr>
              <a:t>SH</a:t>
            </a:r>
            <a:r>
              <a:rPr kumimoji="1" lang="ja-JP" altLang="en-US" sz="1200" b="1" dirty="0">
                <a:solidFill>
                  <a:srgbClr val="7030A0"/>
                </a:solidFill>
              </a:rPr>
              <a:t>センサー</a:t>
            </a:r>
            <a:endParaRPr kumimoji="1" lang="en-US" altLang="ja-JP" sz="1200" b="1" dirty="0">
              <a:solidFill>
                <a:srgbClr val="7030A0"/>
              </a:solidFill>
            </a:endParaRPr>
          </a:p>
          <a:p>
            <a:pPr marL="179388" indent="-179388"/>
            <a:r>
              <a:rPr kumimoji="1" lang="en-US" altLang="ja-JP" sz="1200" dirty="0"/>
              <a:t>(2) </a:t>
            </a:r>
            <a:r>
              <a:rPr kumimoji="1" lang="ja-JP" altLang="en-US" sz="1200" dirty="0"/>
              <a:t>球面参照面付き</a:t>
            </a:r>
            <a:r>
              <a:rPr kumimoji="1" lang="ja-JP" altLang="en-US" sz="1200" b="1" dirty="0">
                <a:solidFill>
                  <a:srgbClr val="0070C0"/>
                </a:solidFill>
              </a:rPr>
              <a:t>干渉計</a:t>
            </a:r>
          </a:p>
        </p:txBody>
      </p:sp>
      <p:sp>
        <p:nvSpPr>
          <p:cNvPr id="39" name="テキスト ボックス 38">
            <a:extLst>
              <a:ext uri="{FF2B5EF4-FFF2-40B4-BE49-F238E27FC236}">
                <a16:creationId xmlns:a16="http://schemas.microsoft.com/office/drawing/2014/main" id="{01442E56-A38F-408F-CD1C-89843EFC3057}"/>
              </a:ext>
            </a:extLst>
          </p:cNvPr>
          <p:cNvSpPr txBox="1"/>
          <p:nvPr/>
        </p:nvSpPr>
        <p:spPr>
          <a:xfrm>
            <a:off x="6202686" y="3994612"/>
            <a:ext cx="2357803" cy="276999"/>
          </a:xfrm>
          <a:prstGeom prst="rect">
            <a:avLst/>
          </a:prstGeom>
          <a:noFill/>
        </p:spPr>
        <p:txBody>
          <a:bodyPr wrap="square" rtlCol="0">
            <a:spAutoFit/>
          </a:bodyPr>
          <a:lstStyle/>
          <a:p>
            <a:pPr marL="179388" indent="-179388"/>
            <a:r>
              <a:rPr kumimoji="1" lang="ja-JP" altLang="en-US" sz="1200" b="1" dirty="0">
                <a:solidFill>
                  <a:srgbClr val="C00000"/>
                </a:solidFill>
              </a:rPr>
              <a:t>視野中心ピンホール</a:t>
            </a:r>
          </a:p>
        </p:txBody>
      </p:sp>
      <p:sp>
        <p:nvSpPr>
          <p:cNvPr id="16" name="テキスト ボックス 15">
            <a:extLst>
              <a:ext uri="{FF2B5EF4-FFF2-40B4-BE49-F238E27FC236}">
                <a16:creationId xmlns:a16="http://schemas.microsoft.com/office/drawing/2014/main" id="{DD2E21EE-00A4-BA8D-1B7E-D554538DF3E7}"/>
              </a:ext>
            </a:extLst>
          </p:cNvPr>
          <p:cNvSpPr txBox="1"/>
          <p:nvPr/>
        </p:nvSpPr>
        <p:spPr>
          <a:xfrm>
            <a:off x="-160020" y="631836"/>
            <a:ext cx="5643668" cy="369332"/>
          </a:xfrm>
          <a:prstGeom prst="rect">
            <a:avLst/>
          </a:prstGeom>
          <a:noFill/>
          <a:ln>
            <a:noFill/>
          </a:ln>
        </p:spPr>
        <p:txBody>
          <a:bodyPr wrap="square" rtlCol="0">
            <a:spAutoFit/>
          </a:bodyPr>
          <a:lstStyle/>
          <a:p>
            <a:r>
              <a:rPr kumimoji="1" lang="en-US" altLang="ja-JP" b="1" dirty="0"/>
              <a:t>【5-1 </a:t>
            </a:r>
            <a:r>
              <a:rPr kumimoji="1" lang="ja-JP" altLang="en-US" b="1" u="sng" dirty="0"/>
              <a:t>望遠鏡光学系全体調整</a:t>
            </a:r>
            <a:r>
              <a:rPr kumimoji="1" lang="en-US" altLang="ja-JP" b="1" dirty="0"/>
              <a:t>】</a:t>
            </a:r>
            <a:endParaRPr kumimoji="1" lang="ja-JP" altLang="en-US" b="1" dirty="0"/>
          </a:p>
        </p:txBody>
      </p:sp>
      <p:sp>
        <p:nvSpPr>
          <p:cNvPr id="26" name="テキスト ボックス 25">
            <a:extLst>
              <a:ext uri="{FF2B5EF4-FFF2-40B4-BE49-F238E27FC236}">
                <a16:creationId xmlns:a16="http://schemas.microsoft.com/office/drawing/2014/main" id="{92B6FDFC-30F2-D7FA-D1F4-1D11CC5970CF}"/>
              </a:ext>
            </a:extLst>
          </p:cNvPr>
          <p:cNvSpPr txBox="1"/>
          <p:nvPr/>
        </p:nvSpPr>
        <p:spPr>
          <a:xfrm>
            <a:off x="-160020" y="4105067"/>
            <a:ext cx="5643668" cy="369332"/>
          </a:xfrm>
          <a:prstGeom prst="rect">
            <a:avLst/>
          </a:prstGeom>
          <a:noFill/>
          <a:ln>
            <a:noFill/>
          </a:ln>
        </p:spPr>
        <p:txBody>
          <a:bodyPr wrap="square" rtlCol="0">
            <a:spAutoFit/>
          </a:bodyPr>
          <a:lstStyle/>
          <a:p>
            <a:r>
              <a:rPr kumimoji="1" lang="en-US" altLang="ja-JP" b="1" dirty="0"/>
              <a:t>【5-2 </a:t>
            </a:r>
            <a:r>
              <a:rPr kumimoji="1" lang="ja-JP" altLang="en-US" b="1" u="sng" dirty="0"/>
              <a:t>全系波面収差、ケラレ量の取得</a:t>
            </a:r>
            <a:r>
              <a:rPr kumimoji="1" lang="en-US" altLang="ja-JP" b="1" dirty="0"/>
              <a:t>】</a:t>
            </a:r>
            <a:endParaRPr kumimoji="1" lang="ja-JP" altLang="en-US" b="1" dirty="0"/>
          </a:p>
        </p:txBody>
      </p:sp>
      <p:cxnSp>
        <p:nvCxnSpPr>
          <p:cNvPr id="32" name="直線矢印コネクタ 31">
            <a:extLst>
              <a:ext uri="{FF2B5EF4-FFF2-40B4-BE49-F238E27FC236}">
                <a16:creationId xmlns:a16="http://schemas.microsoft.com/office/drawing/2014/main" id="{15B3CDA1-66DA-8189-8024-F3E468AED372}"/>
              </a:ext>
            </a:extLst>
          </p:cNvPr>
          <p:cNvCxnSpPr>
            <a:cxnSpLocks/>
          </p:cNvCxnSpPr>
          <p:nvPr/>
        </p:nvCxnSpPr>
        <p:spPr>
          <a:xfrm>
            <a:off x="137320" y="1001168"/>
            <a:ext cx="0" cy="313383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8C88418C-F798-BDDB-D5C8-4ABD019C89AC}"/>
              </a:ext>
            </a:extLst>
          </p:cNvPr>
          <p:cNvCxnSpPr>
            <a:cxnSpLocks/>
          </p:cNvCxnSpPr>
          <p:nvPr/>
        </p:nvCxnSpPr>
        <p:spPr>
          <a:xfrm>
            <a:off x="137320" y="4419736"/>
            <a:ext cx="0" cy="240459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11">
            <a:extLst>
              <a:ext uri="{FF2B5EF4-FFF2-40B4-BE49-F238E27FC236}">
                <a16:creationId xmlns:a16="http://schemas.microsoft.com/office/drawing/2014/main" id="{5C1A5815-64E9-7057-18DE-6157B35E5BC0}"/>
              </a:ext>
            </a:extLst>
          </p:cNvPr>
          <p:cNvSpPr>
            <a:spLocks noGrp="1"/>
          </p:cNvSpPr>
          <p:nvPr>
            <p:ph type="sldNum" sz="quarter" idx="12"/>
          </p:nvPr>
        </p:nvSpPr>
        <p:spPr/>
        <p:txBody>
          <a:bodyPr/>
          <a:lstStyle/>
          <a:p>
            <a:fld id="{32245A81-1D15-45FC-8243-E8FBF5E17B5B}" type="slidenum">
              <a:rPr kumimoji="1" lang="ja-JP" altLang="en-US" smtClean="0"/>
              <a:t>8</a:t>
            </a:fld>
            <a:endParaRPr kumimoji="1" lang="ja-JP" altLang="en-US"/>
          </a:p>
        </p:txBody>
      </p:sp>
      <p:grpSp>
        <p:nvGrpSpPr>
          <p:cNvPr id="14" name="グループ化 13">
            <a:extLst>
              <a:ext uri="{FF2B5EF4-FFF2-40B4-BE49-F238E27FC236}">
                <a16:creationId xmlns:a16="http://schemas.microsoft.com/office/drawing/2014/main" id="{75B6411A-18F1-FD0D-5E39-992B0D0EC5B1}"/>
              </a:ext>
            </a:extLst>
          </p:cNvPr>
          <p:cNvGrpSpPr/>
          <p:nvPr/>
        </p:nvGrpSpPr>
        <p:grpSpPr>
          <a:xfrm rot="925229">
            <a:off x="5539090" y="2884623"/>
            <a:ext cx="1043246" cy="1007126"/>
            <a:chOff x="5811651" y="2910999"/>
            <a:chExt cx="1043246" cy="1007126"/>
          </a:xfrm>
        </p:grpSpPr>
        <p:grpSp>
          <p:nvGrpSpPr>
            <p:cNvPr id="25" name="グループ化 24">
              <a:extLst>
                <a:ext uri="{FF2B5EF4-FFF2-40B4-BE49-F238E27FC236}">
                  <a16:creationId xmlns:a16="http://schemas.microsoft.com/office/drawing/2014/main" id="{6A1226B7-3ABF-77FD-85CA-C0A63985425D}"/>
                </a:ext>
              </a:extLst>
            </p:cNvPr>
            <p:cNvGrpSpPr/>
            <p:nvPr/>
          </p:nvGrpSpPr>
          <p:grpSpPr>
            <a:xfrm>
              <a:off x="5985420" y="3036964"/>
              <a:ext cx="747286" cy="747286"/>
              <a:chOff x="4137285" y="5891134"/>
              <a:chExt cx="747286" cy="747286"/>
            </a:xfrm>
          </p:grpSpPr>
          <p:sp>
            <p:nvSpPr>
              <p:cNvPr id="8" name="正方形/長方形 7">
                <a:extLst>
                  <a:ext uri="{FF2B5EF4-FFF2-40B4-BE49-F238E27FC236}">
                    <a16:creationId xmlns:a16="http://schemas.microsoft.com/office/drawing/2014/main" id="{D499C761-D4FF-13AF-5127-0BE672D474F7}"/>
                  </a:ext>
                </a:extLst>
              </p:cNvPr>
              <p:cNvSpPr/>
              <p:nvPr/>
            </p:nvSpPr>
            <p:spPr>
              <a:xfrm>
                <a:off x="4137285" y="5891134"/>
                <a:ext cx="747286" cy="747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77C3DB69-50A1-94FF-2902-6DE49F424544}"/>
                  </a:ext>
                </a:extLst>
              </p:cNvPr>
              <p:cNvSpPr/>
              <p:nvPr/>
            </p:nvSpPr>
            <p:spPr>
              <a:xfrm flipV="1">
                <a:off x="4492928" y="6246777"/>
                <a:ext cx="36000" cy="3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5C9E92F2-B2ED-B0BB-FDD8-B6F45159B7D3}"/>
                  </a:ext>
                </a:extLst>
              </p:cNvPr>
              <p:cNvSpPr/>
              <p:nvPr/>
            </p:nvSpPr>
            <p:spPr>
              <a:xfrm flipV="1">
                <a:off x="4216303" y="5970614"/>
                <a:ext cx="36000" cy="3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259A877E-E33E-AE75-E8C2-B33F00B658C2}"/>
                  </a:ext>
                </a:extLst>
              </p:cNvPr>
              <p:cNvSpPr/>
              <p:nvPr/>
            </p:nvSpPr>
            <p:spPr>
              <a:xfrm flipV="1">
                <a:off x="4777062" y="5964899"/>
                <a:ext cx="36000" cy="3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D1B4B98C-F1D5-9A88-A963-52C5EA2809D4}"/>
                  </a:ext>
                </a:extLst>
              </p:cNvPr>
              <p:cNvSpPr/>
              <p:nvPr/>
            </p:nvSpPr>
            <p:spPr>
              <a:xfrm flipV="1">
                <a:off x="4216303" y="6532589"/>
                <a:ext cx="36000" cy="3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AB338B51-D24A-3C35-2F2A-EAF3DCFFBE11}"/>
                  </a:ext>
                </a:extLst>
              </p:cNvPr>
              <p:cNvSpPr/>
              <p:nvPr/>
            </p:nvSpPr>
            <p:spPr>
              <a:xfrm flipV="1">
                <a:off x="4777062" y="6536399"/>
                <a:ext cx="36000" cy="3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吹き出し: 線 17">
              <a:extLst>
                <a:ext uri="{FF2B5EF4-FFF2-40B4-BE49-F238E27FC236}">
                  <a16:creationId xmlns:a16="http://schemas.microsoft.com/office/drawing/2014/main" id="{8564ADA1-BEAC-003F-2348-552757AA3829}"/>
                </a:ext>
              </a:extLst>
            </p:cNvPr>
            <p:cNvSpPr/>
            <p:nvPr/>
          </p:nvSpPr>
          <p:spPr>
            <a:xfrm>
              <a:off x="5811651" y="2910999"/>
              <a:ext cx="1043246" cy="1007126"/>
            </a:xfrm>
            <a:prstGeom prst="borderCallout1">
              <a:avLst>
                <a:gd name="adj1" fmla="val -431"/>
                <a:gd name="adj2" fmla="val 15566"/>
                <a:gd name="adj3" fmla="val -35316"/>
                <a:gd name="adj4" fmla="val 4629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7" name="直線矢印コネクタ 36">
            <a:extLst>
              <a:ext uri="{FF2B5EF4-FFF2-40B4-BE49-F238E27FC236}">
                <a16:creationId xmlns:a16="http://schemas.microsoft.com/office/drawing/2014/main" id="{1C091970-1451-344D-4BE5-A95C09522903}"/>
              </a:ext>
            </a:extLst>
          </p:cNvPr>
          <p:cNvCxnSpPr>
            <a:cxnSpLocks/>
          </p:cNvCxnSpPr>
          <p:nvPr/>
        </p:nvCxnSpPr>
        <p:spPr>
          <a:xfrm flipH="1" flipV="1">
            <a:off x="6108764" y="3420268"/>
            <a:ext cx="389344" cy="564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67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D8CDE03-79D5-393D-B32E-C2BF3C445D2B}"/>
              </a:ext>
            </a:extLst>
          </p:cNvPr>
          <p:cNvPicPr>
            <a:picLocks noChangeAspect="1"/>
          </p:cNvPicPr>
          <p:nvPr/>
        </p:nvPicPr>
        <p:blipFill>
          <a:blip r:embed="rId2"/>
          <a:stretch>
            <a:fillRect/>
          </a:stretch>
        </p:blipFill>
        <p:spPr>
          <a:xfrm rot="5400000">
            <a:off x="5102389" y="1767304"/>
            <a:ext cx="4372569" cy="3462749"/>
          </a:xfrm>
          <a:prstGeom prst="rect">
            <a:avLst/>
          </a:prstGeom>
        </p:spPr>
      </p:pic>
      <p:sp>
        <p:nvSpPr>
          <p:cNvPr id="2" name="タイトル 1">
            <a:extLst>
              <a:ext uri="{FF2B5EF4-FFF2-40B4-BE49-F238E27FC236}">
                <a16:creationId xmlns:a16="http://schemas.microsoft.com/office/drawing/2014/main" id="{531FF2C7-A00B-37BC-3BEF-F61FC54B89A7}"/>
              </a:ext>
            </a:extLst>
          </p:cNvPr>
          <p:cNvSpPr>
            <a:spLocks noGrp="1"/>
          </p:cNvSpPr>
          <p:nvPr>
            <p:ph type="title"/>
          </p:nvPr>
        </p:nvSpPr>
        <p:spPr>
          <a:xfrm>
            <a:off x="360000" y="72000"/>
            <a:ext cx="8218170" cy="661816"/>
          </a:xfrm>
        </p:spPr>
        <p:txBody>
          <a:bodyPr>
            <a:noAutofit/>
          </a:bodyPr>
          <a:lstStyle/>
          <a:p>
            <a:r>
              <a:rPr kumimoji="1" lang="ja-JP" altLang="en-US" sz="2800" b="1" dirty="0">
                <a:latin typeface="+mn-ea"/>
                <a:ea typeface="+mn-ea"/>
              </a:rPr>
              <a:t>組立調整案 フロー</a:t>
            </a:r>
            <a:r>
              <a:rPr kumimoji="1" lang="en-US" altLang="ja-JP" sz="2800" b="1" dirty="0">
                <a:latin typeface="+mn-ea"/>
                <a:ea typeface="+mn-ea"/>
              </a:rPr>
              <a:t>6</a:t>
            </a:r>
            <a:r>
              <a:rPr lang="en-US" altLang="ja-JP" sz="2800" b="1" dirty="0">
                <a:latin typeface="+mn-ea"/>
                <a:ea typeface="+mn-ea"/>
              </a:rPr>
              <a:t> (</a:t>
            </a:r>
            <a:r>
              <a:rPr lang="ja-JP" altLang="en-US" sz="2800" b="1" dirty="0">
                <a:latin typeface="+mn-ea"/>
                <a:ea typeface="+mn-ea"/>
              </a:rPr>
              <a:t>検出器ボックスの組み込み</a:t>
            </a:r>
            <a:r>
              <a:rPr lang="en-US" altLang="ja-JP" sz="2800" b="1" dirty="0">
                <a:latin typeface="+mn-ea"/>
                <a:ea typeface="+mn-ea"/>
              </a:rPr>
              <a:t>)</a:t>
            </a:r>
            <a:endParaRPr kumimoji="1" lang="ja-JP" altLang="en-US" sz="2800" b="1" dirty="0">
              <a:latin typeface="+mn-ea"/>
              <a:ea typeface="+mn-ea"/>
            </a:endParaRPr>
          </a:p>
        </p:txBody>
      </p:sp>
      <p:sp>
        <p:nvSpPr>
          <p:cNvPr id="5" name="テキスト ボックス 4">
            <a:extLst>
              <a:ext uri="{FF2B5EF4-FFF2-40B4-BE49-F238E27FC236}">
                <a16:creationId xmlns:a16="http://schemas.microsoft.com/office/drawing/2014/main" id="{B959C66D-9FBF-6696-DFDA-E6D5EAD466E7}"/>
              </a:ext>
            </a:extLst>
          </p:cNvPr>
          <p:cNvSpPr txBox="1"/>
          <p:nvPr/>
        </p:nvSpPr>
        <p:spPr>
          <a:xfrm>
            <a:off x="260991" y="1333639"/>
            <a:ext cx="5292413" cy="1477328"/>
          </a:xfrm>
          <a:prstGeom prst="rect">
            <a:avLst/>
          </a:prstGeom>
          <a:noFill/>
          <a:ln>
            <a:noFill/>
          </a:ln>
        </p:spPr>
        <p:txBody>
          <a:bodyPr wrap="square" rtlCol="0">
            <a:spAutoFit/>
          </a:bodyPr>
          <a:lstStyle/>
          <a:p>
            <a:r>
              <a:rPr kumimoji="1" lang="ja-JP" altLang="en-US" b="1" dirty="0"/>
              <a:t>・検出器ボックス単体試験の結果をもとに、</a:t>
            </a:r>
            <a:endParaRPr kumimoji="1" lang="en-US" altLang="ja-JP" b="1" dirty="0"/>
          </a:p>
          <a:p>
            <a:r>
              <a:rPr kumimoji="1" lang="ja-JP" altLang="en-US" b="1" dirty="0"/>
              <a:t>　真空・温度変化を考慮した焦点位置を算出する</a:t>
            </a:r>
            <a:endParaRPr kumimoji="1" lang="en-US" altLang="ja-JP" b="1" dirty="0"/>
          </a:p>
          <a:p>
            <a:endParaRPr kumimoji="1" lang="en-US" altLang="ja-JP" b="1" dirty="0"/>
          </a:p>
          <a:p>
            <a:r>
              <a:rPr kumimoji="1" lang="ja-JP" altLang="en-US" b="1" dirty="0"/>
              <a:t>・</a:t>
            </a:r>
            <a:r>
              <a:rPr kumimoji="1" lang="ja-JP" altLang="en-US" b="1" dirty="0">
                <a:solidFill>
                  <a:srgbClr val="00B050"/>
                </a:solidFill>
              </a:rPr>
              <a:t>検出器ボックス</a:t>
            </a:r>
            <a:r>
              <a:rPr kumimoji="1" lang="ja-JP" altLang="en-US" b="1" dirty="0"/>
              <a:t>を上記の焦点位置に合うように</a:t>
            </a:r>
            <a:endParaRPr kumimoji="1" lang="en-US" altLang="ja-JP" b="1" dirty="0"/>
          </a:p>
          <a:p>
            <a:r>
              <a:rPr kumimoji="1" lang="ja-JP" altLang="en-US" b="1" dirty="0"/>
              <a:t>　機械精度で設置する</a:t>
            </a:r>
            <a:endParaRPr kumimoji="1" lang="en-US" altLang="ja-JP" b="1" dirty="0"/>
          </a:p>
        </p:txBody>
      </p:sp>
      <p:sp>
        <p:nvSpPr>
          <p:cNvPr id="16" name="テキスト ボックス 15">
            <a:extLst>
              <a:ext uri="{FF2B5EF4-FFF2-40B4-BE49-F238E27FC236}">
                <a16:creationId xmlns:a16="http://schemas.microsoft.com/office/drawing/2014/main" id="{DD2E21EE-00A4-BA8D-1B7E-D554538DF3E7}"/>
              </a:ext>
            </a:extLst>
          </p:cNvPr>
          <p:cNvSpPr txBox="1"/>
          <p:nvPr/>
        </p:nvSpPr>
        <p:spPr>
          <a:xfrm>
            <a:off x="0" y="903347"/>
            <a:ext cx="5643668" cy="369332"/>
          </a:xfrm>
          <a:prstGeom prst="rect">
            <a:avLst/>
          </a:prstGeom>
          <a:solidFill>
            <a:schemeClr val="bg1"/>
          </a:solidFill>
          <a:ln>
            <a:noFill/>
          </a:ln>
        </p:spPr>
        <p:txBody>
          <a:bodyPr wrap="square" rtlCol="0">
            <a:spAutoFit/>
          </a:bodyPr>
          <a:lstStyle/>
          <a:p>
            <a:r>
              <a:rPr kumimoji="1" lang="en-US" altLang="ja-JP" b="1" dirty="0"/>
              <a:t>【6-1 </a:t>
            </a:r>
            <a:r>
              <a:rPr kumimoji="1" lang="ja-JP" altLang="en-US" b="1" u="sng" dirty="0"/>
              <a:t>検出器ボックスの組み込み</a:t>
            </a:r>
            <a:r>
              <a:rPr kumimoji="1" lang="en-US" altLang="ja-JP" b="1" dirty="0"/>
              <a:t>】</a:t>
            </a:r>
            <a:endParaRPr kumimoji="1" lang="ja-JP" altLang="en-US" b="1" dirty="0"/>
          </a:p>
        </p:txBody>
      </p:sp>
      <p:sp>
        <p:nvSpPr>
          <p:cNvPr id="32" name="テキスト ボックス 31">
            <a:extLst>
              <a:ext uri="{FF2B5EF4-FFF2-40B4-BE49-F238E27FC236}">
                <a16:creationId xmlns:a16="http://schemas.microsoft.com/office/drawing/2014/main" id="{A469075B-F4F0-BD07-8EDC-B32EEF214ECE}"/>
              </a:ext>
            </a:extLst>
          </p:cNvPr>
          <p:cNvSpPr txBox="1"/>
          <p:nvPr/>
        </p:nvSpPr>
        <p:spPr>
          <a:xfrm>
            <a:off x="260991" y="3724443"/>
            <a:ext cx="5009502" cy="646331"/>
          </a:xfrm>
          <a:prstGeom prst="rect">
            <a:avLst/>
          </a:prstGeom>
          <a:noFill/>
          <a:ln w="15875">
            <a:solidFill>
              <a:schemeClr val="tx1"/>
            </a:solidFill>
            <a:prstDash val="dash"/>
          </a:ln>
        </p:spPr>
        <p:txBody>
          <a:bodyPr wrap="square" lIns="91440" tIns="45720" rIns="91440" bIns="45720" rtlCol="0" anchor="t">
            <a:spAutoFit/>
          </a:bodyPr>
          <a:lstStyle/>
          <a:p>
            <a:r>
              <a:rPr kumimoji="1" lang="ja-JP" altLang="en-US" b="1" dirty="0">
                <a:solidFill>
                  <a:srgbClr val="FF0000"/>
                </a:solidFill>
              </a:rPr>
              <a:t>・この後、赤外光、真空冷却下での結像結果</a:t>
            </a:r>
            <a:endParaRPr kumimoji="1" lang="en-US" altLang="ja-JP" b="1" dirty="0">
              <a:solidFill>
                <a:srgbClr val="FF0000"/>
              </a:solidFill>
            </a:endParaRPr>
          </a:p>
          <a:p>
            <a:r>
              <a:rPr kumimoji="1" lang="ja-JP" altLang="en-US" b="1" dirty="0">
                <a:solidFill>
                  <a:srgbClr val="FF0000"/>
                </a:solidFill>
                <a:ea typeface="游ゴシック"/>
              </a:rPr>
              <a:t>　をもとに検出器の位置・傾きの微調整を行う</a:t>
            </a:r>
            <a:endParaRPr kumimoji="1" lang="en-US" altLang="ja-JP" b="1" dirty="0">
              <a:solidFill>
                <a:srgbClr val="FF0000"/>
              </a:solidFill>
              <a:ea typeface="游ゴシック"/>
            </a:endParaRPr>
          </a:p>
        </p:txBody>
      </p:sp>
      <p:sp>
        <p:nvSpPr>
          <p:cNvPr id="4" name="スライド番号プレースホルダー 3">
            <a:extLst>
              <a:ext uri="{FF2B5EF4-FFF2-40B4-BE49-F238E27FC236}">
                <a16:creationId xmlns:a16="http://schemas.microsoft.com/office/drawing/2014/main" id="{C725A6F1-7A93-F45E-11F2-84E41D0BC67F}"/>
              </a:ext>
            </a:extLst>
          </p:cNvPr>
          <p:cNvSpPr>
            <a:spLocks noGrp="1"/>
          </p:cNvSpPr>
          <p:nvPr>
            <p:ph type="sldNum" sz="quarter" idx="12"/>
          </p:nvPr>
        </p:nvSpPr>
        <p:spPr/>
        <p:txBody>
          <a:bodyPr/>
          <a:lstStyle/>
          <a:p>
            <a:fld id="{32245A81-1D15-45FC-8243-E8FBF5E17B5B}" type="slidenum">
              <a:rPr kumimoji="1" lang="ja-JP" altLang="en-US" smtClean="0"/>
              <a:t>9</a:t>
            </a:fld>
            <a:endParaRPr kumimoji="1" lang="ja-JP" altLang="en-US"/>
          </a:p>
        </p:txBody>
      </p:sp>
      <p:sp>
        <p:nvSpPr>
          <p:cNvPr id="11" name="テキスト ボックス 10">
            <a:extLst>
              <a:ext uri="{FF2B5EF4-FFF2-40B4-BE49-F238E27FC236}">
                <a16:creationId xmlns:a16="http://schemas.microsoft.com/office/drawing/2014/main" id="{0896C35D-874E-C587-B8DA-4B012D1C714E}"/>
              </a:ext>
            </a:extLst>
          </p:cNvPr>
          <p:cNvSpPr txBox="1"/>
          <p:nvPr/>
        </p:nvSpPr>
        <p:spPr>
          <a:xfrm rot="17492918">
            <a:off x="7712958" y="2433371"/>
            <a:ext cx="1261884" cy="276999"/>
          </a:xfrm>
          <a:prstGeom prst="rect">
            <a:avLst/>
          </a:prstGeom>
          <a:solidFill>
            <a:schemeClr val="bg1"/>
          </a:solidFill>
        </p:spPr>
        <p:txBody>
          <a:bodyPr wrap="none" rtlCol="0">
            <a:spAutoFit/>
          </a:bodyPr>
          <a:lstStyle/>
          <a:p>
            <a:r>
              <a:rPr kumimoji="1" lang="ja-JP" altLang="en-US" sz="1200" b="1" dirty="0">
                <a:solidFill>
                  <a:srgbClr val="00B050"/>
                </a:solidFill>
              </a:rPr>
              <a:t>検出器ボックス</a:t>
            </a:r>
          </a:p>
        </p:txBody>
      </p:sp>
    </p:spTree>
    <p:extLst>
      <p:ext uri="{BB962C8B-B14F-4D97-AF65-F5344CB8AC3E}">
        <p14:creationId xmlns:p14="http://schemas.microsoft.com/office/powerpoint/2010/main" val="20832546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708B6BD26D68049B228E51DB2817074" ma:contentTypeVersion="2" ma:contentTypeDescription="新しいドキュメントを作成します。" ma:contentTypeScope="" ma:versionID="cbc08e9ffc3ac22de59df4602f405b05">
  <xsd:schema xmlns:xsd="http://www.w3.org/2001/XMLSchema" xmlns:xs="http://www.w3.org/2001/XMLSchema" xmlns:p="http://schemas.microsoft.com/office/2006/metadata/properties" xmlns:ns2="6d6b5a4a-1bef-4a9e-b056-98a516ce8e52" targetNamespace="http://schemas.microsoft.com/office/2006/metadata/properties" ma:root="true" ma:fieldsID="895e283b4f6b09a5568f9a8409eac4c6" ns2:_="">
    <xsd:import namespace="6d6b5a4a-1bef-4a9e-b056-98a516ce8e5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6b5a4a-1bef-4a9e-b056-98a516ce8e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B8B7FA-D083-4ED9-91CA-8AFF56DAD3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6b5a4a-1bef-4a9e-b056-98a516ce8e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E2BCA3-BEDC-4749-9E62-0CEF4FCEC593}">
  <ds:schemaRefs>
    <ds:schemaRef ds:uri="http://schemas.microsoft.com/sharepoint/v3/contenttype/forms"/>
  </ds:schemaRefs>
</ds:datastoreItem>
</file>

<file path=customXml/itemProps3.xml><?xml version="1.0" encoding="utf-8"?>
<ds:datastoreItem xmlns:ds="http://schemas.openxmlformats.org/officeDocument/2006/customXml" ds:itemID="{D2F3CFAB-75B7-4FA6-91A4-C65455CC9118}">
  <ds:schemaRefs>
    <ds:schemaRef ds:uri="6d6b5a4a-1bef-4a9e-b056-98a516ce8e52"/>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2925</TotalTime>
  <Words>2043</Words>
  <Application>Microsoft Office PowerPoint</Application>
  <PresentationFormat>画面に合わせる (4:3)</PresentationFormat>
  <Paragraphs>270</Paragraphs>
  <Slides>16</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16</vt:i4>
      </vt:variant>
    </vt:vector>
  </HeadingPairs>
  <TitlesOfParts>
    <vt:vector size="25" baseType="lpstr">
      <vt:lpstr>ＭＳ Ｐゴシック</vt:lpstr>
      <vt:lpstr>游ゴシック</vt:lpstr>
      <vt:lpstr>游ゴシック Light</vt:lpstr>
      <vt:lpstr>Aharoni</vt:lpstr>
      <vt:lpstr>Arial</vt:lpstr>
      <vt:lpstr>Calibri</vt:lpstr>
      <vt:lpstr>Calibri Light</vt:lpstr>
      <vt:lpstr>Times New Roman</vt:lpstr>
      <vt:lpstr>Office テーマ</vt:lpstr>
      <vt:lpstr>JASMINE望遠鏡光学系の地上評価検証計画</vt:lpstr>
      <vt:lpstr>概要</vt:lpstr>
      <vt:lpstr>アウトライン</vt:lpstr>
      <vt:lpstr>組立調整案 フロー1（やぐらの設置）</vt:lpstr>
      <vt:lpstr>組立調整案 フロー2（M1設置調整）</vt:lpstr>
      <vt:lpstr>組立調整案 フロー3（M2設置調整）</vt:lpstr>
      <vt:lpstr>組立調整案 フロー4 (M3, M4, M5設置調整)</vt:lpstr>
      <vt:lpstr>組立調整案 フロー5 (望遠鏡光学系全体調整)</vt:lpstr>
      <vt:lpstr>組立調整案 フロー6 (検出器ボックスの組み込み)</vt:lpstr>
      <vt:lpstr>熱変形による歪曲収差変化試験案 </vt:lpstr>
      <vt:lpstr>歪曲収差変化試験: 解析例 </vt:lpstr>
      <vt:lpstr>望遠鏡光学系E2E試験案 </vt:lpstr>
      <vt:lpstr>Phase Diversity法による光学性能評価</vt:lpstr>
      <vt:lpstr>望遠鏡部環境試験前後の健全性試験案 </vt:lpstr>
      <vt:lpstr>システム環境試験前後の光学系健全性試験案</vt:lpstr>
      <vt:lpstr>微小擾乱試験案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3面カセグレイン望遠鏡組み立て調整</dc:title>
  <dc:creator>Suematsu Yoshinori</dc:creator>
  <cp:lastModifiedBy>Yoshinori Suematsu</cp:lastModifiedBy>
  <cp:revision>206</cp:revision>
  <cp:lastPrinted>2023-09-11T07:15:59Z</cp:lastPrinted>
  <dcterms:created xsi:type="dcterms:W3CDTF">2023-04-08T09:03:05Z</dcterms:created>
  <dcterms:modified xsi:type="dcterms:W3CDTF">2023-10-23T23:47:38Z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0x010100A708B6BD26D68049B228E51DB2817074</vt:lpwstr>
  </property>
</Properties>
</file>